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66" r:id="rId3"/>
    <p:sldId id="267" r:id="rId4"/>
    <p:sldId id="262" r:id="rId5"/>
    <p:sldId id="256" r:id="rId6"/>
    <p:sldId id="272" r:id="rId7"/>
    <p:sldId id="257" r:id="rId8"/>
    <p:sldId id="271" r:id="rId9"/>
    <p:sldId id="264" r:id="rId10"/>
    <p:sldId id="261" r:id="rId11"/>
    <p:sldId id="263" r:id="rId12"/>
    <p:sldId id="270" r:id="rId13"/>
    <p:sldId id="27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66FFFF"/>
    <a:srgbClr val="006600"/>
    <a:srgbClr val="FF66FF"/>
    <a:srgbClr val="003300"/>
    <a:srgbClr val="660066"/>
    <a:srgbClr val="6600CC"/>
    <a:srgbClr val="700000"/>
    <a:srgbClr val="8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068" y="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12178C-B383-4337-A63C-EE167D586946}" type="datetimeFigureOut">
              <a:rPr lang="en-US" smtClean="0"/>
              <a:t>9/7/2014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2884721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12178C-B383-4337-A63C-EE167D586946}" type="datetimeFigureOut">
              <a:rPr lang="en-US" smtClean="0"/>
              <a:t>9/7/2014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385744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12178C-B383-4337-A63C-EE167D586946}" type="datetimeFigureOut">
              <a:rPr lang="en-US" smtClean="0"/>
              <a:t>9/7/2014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3606613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12178C-B383-4337-A63C-EE167D586946}" type="datetimeFigureOut">
              <a:rPr lang="en-US" smtClean="0"/>
              <a:t>9/7/2014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2173662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12178C-B383-4337-A63C-EE167D586946}" type="datetimeFigureOut">
              <a:rPr lang="en-US" smtClean="0"/>
              <a:t>9/7/2014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3531297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12178C-B383-4337-A63C-EE167D586946}" type="datetimeFigureOut">
              <a:rPr lang="en-US" smtClean="0"/>
              <a:t>9/7/2014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2330777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12178C-B383-4337-A63C-EE167D586946}" type="datetimeFigureOut">
              <a:rPr lang="en-US" smtClean="0"/>
              <a:t>9/7/2014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2194198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12178C-B383-4337-A63C-EE167D586946}" type="datetimeFigureOut">
              <a:rPr lang="en-US" smtClean="0"/>
              <a:t>9/7/2014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1983566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12178C-B383-4337-A63C-EE167D586946}" type="datetimeFigureOut">
              <a:rPr lang="en-US" smtClean="0"/>
              <a:t>9/7/2014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2696103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12178C-B383-4337-A63C-EE167D586946}" type="datetimeFigureOut">
              <a:rPr lang="en-US" smtClean="0"/>
              <a:t>9/7/2014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40117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12178C-B383-4337-A63C-EE167D586946}" type="datetimeFigureOut">
              <a:rPr lang="en-US" smtClean="0"/>
              <a:t>9/7/2014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0C52F-B0B4-4936-AC78-C0814D964879}" type="slidenum">
              <a:rPr lang="en-US" smtClean="0"/>
              <a:t>‹#›</a:t>
            </a:fld>
            <a:endParaRPr lang="en-US"/>
          </a:p>
        </p:txBody>
      </p:sp>
    </p:spTree>
    <p:extLst>
      <p:ext uri="{BB962C8B-B14F-4D97-AF65-F5344CB8AC3E}">
        <p14:creationId xmlns:p14="http://schemas.microsoft.com/office/powerpoint/2010/main" val="17536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12178C-B383-4337-A63C-EE167D586946}" type="datetimeFigureOut">
              <a:rPr lang="en-US" smtClean="0"/>
              <a:t>9/7/2014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B0C52F-B0B4-4936-AC78-C0814D964879}" type="slidenum">
              <a:rPr lang="en-US" smtClean="0"/>
              <a:t>‹#›</a:t>
            </a:fld>
            <a:endParaRPr lang="en-US"/>
          </a:p>
        </p:txBody>
      </p:sp>
    </p:spTree>
    <p:extLst>
      <p:ext uri="{BB962C8B-B14F-4D97-AF65-F5344CB8AC3E}">
        <p14:creationId xmlns:p14="http://schemas.microsoft.com/office/powerpoint/2010/main" val="269631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6945442"/>
      </p:ext>
    </p:extLst>
  </p:cSld>
  <p:clrMapOvr>
    <a:masterClrMapping/>
  </p:clrMapOvr>
  <mc:AlternateContent xmlns:mc="http://schemas.openxmlformats.org/markup-compatibility/2006" xmlns:p14="http://schemas.microsoft.com/office/powerpoint/2010/main">
    <mc:Choice Requires="p14">
      <p:transition p14:dur="10">
        <p:sndAc>
          <p:stSnd loop="1">
            <p:snd r:embed="rId2" name="baran jangal2.wav"/>
          </p:stSnd>
        </p:sndAc>
      </p:transition>
    </mc:Choice>
    <mc:Fallback xmlns="">
      <p:transition>
        <p:sndAc>
          <p:stSnd loop="1">
            <p:snd r:embed="rId4" name="baran jangal2.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827584" y="1628800"/>
            <a:ext cx="7416824" cy="323165"/>
          </a:xfrm>
          <a:prstGeom prst="rect">
            <a:avLst/>
          </a:prstGeom>
          <a:noFill/>
        </p:spPr>
        <p:txBody>
          <a:bodyPr wrap="square" rtlCol="0">
            <a:spAutoFit/>
          </a:bodyPr>
          <a:lstStyle/>
          <a:p>
            <a:pPr algn="ctr"/>
            <a:r>
              <a:rPr lang="fa-IR" sz="1500" dirty="0"/>
              <a:t>آیت‌الله جوادی آملی </a:t>
            </a:r>
            <a:r>
              <a:rPr lang="fa-IR" sz="1500" dirty="0" smtClean="0"/>
              <a:t>:</a:t>
            </a:r>
            <a:r>
              <a:rPr lang="fa-IR" sz="1500" dirty="0"/>
              <a:t> </a:t>
            </a:r>
            <a:r>
              <a:rPr lang="fa-IR" sz="1500" b="1" dirty="0"/>
              <a:t>اگر نمازگزار موفق شد از گناه بپرهیزد و به گناه آلوده نشود معلوم می‌شود نماز او مقبول </a:t>
            </a:r>
            <a:r>
              <a:rPr lang="fa-IR" sz="1500" b="1" dirty="0" smtClean="0"/>
              <a:t>شد.</a:t>
            </a:r>
            <a:endParaRPr lang="en-US" sz="1500" dirty="0"/>
          </a:p>
        </p:txBody>
      </p:sp>
      <p:sp>
        <p:nvSpPr>
          <p:cNvPr id="6" name="TextBox 5"/>
          <p:cNvSpPr txBox="1"/>
          <p:nvPr/>
        </p:nvSpPr>
        <p:spPr>
          <a:xfrm>
            <a:off x="642380" y="2564904"/>
            <a:ext cx="4001628" cy="2631490"/>
          </a:xfrm>
          <a:prstGeom prst="rect">
            <a:avLst/>
          </a:prstGeom>
          <a:noFill/>
        </p:spPr>
        <p:txBody>
          <a:bodyPr wrap="square" rtlCol="0">
            <a:spAutoFit/>
          </a:bodyPr>
          <a:lstStyle/>
          <a:p>
            <a:pPr algn="ctr"/>
            <a:r>
              <a:rPr lang="fa-IR" sz="1500" dirty="0"/>
              <a:t> نمازگزار باید بداند و مطمئن باشد وقتی به زیارت لطف الهی می‌رود لطف الهی هم به دیدار او خواهد آمد </a:t>
            </a:r>
            <a:endParaRPr lang="fa-IR" sz="1500" dirty="0" smtClean="0"/>
          </a:p>
          <a:p>
            <a:pPr algn="ctr"/>
            <a:r>
              <a:rPr lang="fa-IR" sz="1500" dirty="0" smtClean="0"/>
              <a:t>و </a:t>
            </a:r>
            <a:r>
              <a:rPr lang="fa-IR" sz="1500" dirty="0"/>
              <a:t>وقتی فیض و لطف خدا به دیدار نمازگزار آمد </a:t>
            </a:r>
            <a:endParaRPr lang="fa-IR" sz="1500" dirty="0" smtClean="0"/>
          </a:p>
          <a:p>
            <a:pPr algn="ctr"/>
            <a:r>
              <a:rPr lang="fa-IR" sz="1500" dirty="0" smtClean="0"/>
              <a:t>به </a:t>
            </a:r>
            <a:r>
              <a:rPr lang="fa-IR" sz="1500" dirty="0"/>
              <a:t>او </a:t>
            </a:r>
            <a:r>
              <a:rPr lang="fa-IR" sz="1500" dirty="0">
                <a:solidFill>
                  <a:srgbClr val="006600"/>
                </a:solidFill>
              </a:rPr>
              <a:t>شرح صدر </a:t>
            </a:r>
            <a:r>
              <a:rPr lang="fa-IR" sz="1500" dirty="0"/>
              <a:t>عطا می‌كند كه این شرح صدر </a:t>
            </a:r>
            <a:endParaRPr lang="fa-IR" sz="1500" dirty="0" smtClean="0"/>
          </a:p>
          <a:p>
            <a:pPr algn="ctr"/>
            <a:r>
              <a:rPr lang="fa-IR" sz="1500" dirty="0" smtClean="0"/>
              <a:t>و </a:t>
            </a:r>
            <a:r>
              <a:rPr lang="fa-IR" sz="1500" dirty="0">
                <a:solidFill>
                  <a:srgbClr val="006600"/>
                </a:solidFill>
              </a:rPr>
              <a:t>نورانیت دل </a:t>
            </a:r>
            <a:r>
              <a:rPr lang="fa-IR" sz="1500" dirty="0"/>
              <a:t>همان است كه به عنوان </a:t>
            </a:r>
            <a:r>
              <a:rPr lang="fa-IR" sz="1500" dirty="0">
                <a:solidFill>
                  <a:srgbClr val="C00000"/>
                </a:solidFill>
              </a:rPr>
              <a:t>اثر نماز</a:t>
            </a:r>
            <a:r>
              <a:rPr lang="fa-IR" sz="1500" dirty="0"/>
              <a:t> در قرآن مطرح است كه </a:t>
            </a:r>
            <a:r>
              <a:rPr lang="fa-IR" sz="1500" dirty="0" smtClean="0">
                <a:effectLst>
                  <a:outerShdw blurRad="38100" dist="38100" dir="2700000" algn="tl">
                    <a:srgbClr val="000000">
                      <a:alpha val="43137"/>
                    </a:srgbClr>
                  </a:outerShdw>
                </a:effectLst>
              </a:rPr>
              <a:t>‌{ان </a:t>
            </a:r>
            <a:r>
              <a:rPr lang="fa-IR" sz="1500" dirty="0">
                <a:effectLst>
                  <a:outerShdw blurRad="38100" dist="38100" dir="2700000" algn="tl">
                    <a:srgbClr val="000000">
                      <a:alpha val="43137"/>
                    </a:srgbClr>
                  </a:outerShdw>
                </a:effectLst>
              </a:rPr>
              <a:t>الصلوه تنهی عن الفحشا و </a:t>
            </a:r>
            <a:r>
              <a:rPr lang="fa-IR" sz="1500" dirty="0" smtClean="0">
                <a:effectLst>
                  <a:outerShdw blurRad="38100" dist="38100" dir="2700000" algn="tl">
                    <a:srgbClr val="000000">
                      <a:alpha val="43137"/>
                    </a:srgbClr>
                  </a:outerShdw>
                </a:effectLst>
              </a:rPr>
              <a:t>المنكر}</a:t>
            </a:r>
          </a:p>
          <a:p>
            <a:pPr algn="ctr"/>
            <a:r>
              <a:rPr lang="fa-IR" sz="1500" dirty="0" smtClean="0"/>
              <a:t> </a:t>
            </a:r>
            <a:r>
              <a:rPr lang="fa-IR" sz="1500" dirty="0"/>
              <a:t>و ما اگر خواستیم ببینیم نماز ما مقبول شد یا نشد دو راه </a:t>
            </a:r>
            <a:r>
              <a:rPr lang="fa-IR" sz="1500" dirty="0" smtClean="0"/>
              <a:t>دارد؛</a:t>
            </a:r>
          </a:p>
          <a:p>
            <a:pPr algn="ctr"/>
            <a:r>
              <a:rPr lang="fa-IR" sz="1500" dirty="0" smtClean="0"/>
              <a:t>یك </a:t>
            </a:r>
            <a:r>
              <a:rPr lang="fa-IR" sz="1500" dirty="0"/>
              <a:t>راه در آخرت كه اعمال را می‌سنجند و روشن می‌شود </a:t>
            </a:r>
            <a:endParaRPr lang="fa-IR" sz="1500" dirty="0" smtClean="0"/>
          </a:p>
          <a:p>
            <a:pPr algn="ctr"/>
            <a:r>
              <a:rPr lang="fa-IR" sz="1500" dirty="0" smtClean="0"/>
              <a:t>و </a:t>
            </a:r>
            <a:r>
              <a:rPr lang="fa-IR" sz="1500" dirty="0"/>
              <a:t>یك راه هم در دنیا و آن این است كه اگر نمازگزار موفق شد از گناه بپرهیزد و به گناه آلوده نشود معلوم می‌شود نماز او مقبول شد.</a:t>
            </a:r>
            <a:endParaRPr lang="en-US" sz="1500" dirty="0"/>
          </a:p>
        </p:txBody>
      </p:sp>
    </p:spTree>
    <p:extLst>
      <p:ext uri="{BB962C8B-B14F-4D97-AF65-F5344CB8AC3E}">
        <p14:creationId xmlns:p14="http://schemas.microsoft.com/office/powerpoint/2010/main" val="655225493"/>
      </p:ext>
    </p:extLst>
  </p:cSld>
  <p:clrMapOvr>
    <a:masterClrMapping/>
  </p:clrMapOvr>
  <mc:AlternateContent xmlns:mc="http://schemas.openxmlformats.org/markup-compatibility/2006" xmlns:p14="http://schemas.microsoft.com/office/powerpoint/2010/main">
    <mc:Choice Requires="p14">
      <p:transition spd="slow" p14:dur="1500">
        <p:wheel spokes="1"/>
      </p:transition>
    </mc:Choice>
    <mc:Fallback xmlns="">
      <p:transition spd="slow">
        <p:wheel spokes="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5004048" y="908720"/>
            <a:ext cx="3312368" cy="369332"/>
          </a:xfrm>
          <a:prstGeom prst="rect">
            <a:avLst/>
          </a:prstGeom>
          <a:noFill/>
        </p:spPr>
        <p:txBody>
          <a:bodyPr wrap="square" rtlCol="0">
            <a:spAutoFit/>
          </a:bodyPr>
          <a:lstStyle/>
          <a:p>
            <a:pPr algn="ctr"/>
            <a:r>
              <a:rPr lang="fa-IR" b="1" dirty="0" smtClean="0">
                <a:effectLst>
                  <a:outerShdw blurRad="38100" dist="38100" dir="2700000" algn="tl">
                    <a:srgbClr val="000000">
                      <a:alpha val="43137"/>
                    </a:srgbClr>
                  </a:outerShdw>
                </a:effectLst>
              </a:rPr>
              <a:t>سبک شمردن نماز...</a:t>
            </a:r>
            <a:endParaRPr lang="en-US" b="1" dirty="0">
              <a:effectLst>
                <a:outerShdw blurRad="38100" dist="38100" dir="2700000" algn="tl">
                  <a:srgbClr val="000000">
                    <a:alpha val="43137"/>
                  </a:srgbClr>
                </a:outerShdw>
              </a:effectLst>
            </a:endParaRPr>
          </a:p>
        </p:txBody>
      </p:sp>
      <p:sp>
        <p:nvSpPr>
          <p:cNvPr id="3" name="TextBox 2"/>
          <p:cNvSpPr txBox="1"/>
          <p:nvPr/>
        </p:nvSpPr>
        <p:spPr>
          <a:xfrm>
            <a:off x="5004048" y="1700808"/>
            <a:ext cx="3366374" cy="1815882"/>
          </a:xfrm>
          <a:prstGeom prst="rect">
            <a:avLst/>
          </a:prstGeom>
          <a:noFill/>
        </p:spPr>
        <p:txBody>
          <a:bodyPr wrap="square" rtlCol="0">
            <a:spAutoFit/>
          </a:bodyPr>
          <a:lstStyle/>
          <a:p>
            <a:pPr algn="ctr"/>
            <a:r>
              <a:rPr lang="ar-SA" sz="1600" dirty="0"/>
              <a:t>سعده از حضرت امام صادق(ع) پرسيدند : </a:t>
            </a:r>
            <a:endParaRPr lang="fa-IR" sz="1600" dirty="0" smtClean="0"/>
          </a:p>
          <a:p>
            <a:pPr algn="ctr"/>
            <a:r>
              <a:rPr lang="ar-SA" sz="1600" dirty="0" smtClean="0"/>
              <a:t>چرا ز</a:t>
            </a:r>
            <a:r>
              <a:rPr lang="fa-IR" sz="1600" dirty="0" smtClean="0"/>
              <a:t>ناکار</a:t>
            </a:r>
            <a:r>
              <a:rPr lang="ar-SA" sz="1600" dirty="0" smtClean="0"/>
              <a:t> </a:t>
            </a:r>
            <a:r>
              <a:rPr lang="ar-SA" sz="1600" dirty="0"/>
              <a:t>را كافر نمي دانيد و تاريك نماز را كافر مي دانيد ، حضرت در پاسخ فرمودند </a:t>
            </a:r>
            <a:endParaRPr lang="fa-IR" sz="1600" dirty="0" smtClean="0"/>
          </a:p>
          <a:p>
            <a:pPr algn="ctr"/>
            <a:r>
              <a:rPr lang="ar-SA" sz="1600" dirty="0" smtClean="0"/>
              <a:t>چون </a:t>
            </a:r>
            <a:r>
              <a:rPr lang="ar-SA" sz="1600" dirty="0"/>
              <a:t>شخص زناكار و شبيه آن (شارب خمر ،قمارباز </a:t>
            </a:r>
            <a:r>
              <a:rPr lang="ar-SA" sz="1600" dirty="0" smtClean="0"/>
              <a:t>و</a:t>
            </a:r>
            <a:r>
              <a:rPr lang="fa-IR" sz="1600" dirty="0" smtClean="0"/>
              <a:t>.</a:t>
            </a:r>
            <a:r>
              <a:rPr lang="ar-SA" sz="1600" dirty="0" smtClean="0"/>
              <a:t>.) </a:t>
            </a:r>
            <a:r>
              <a:rPr lang="ar-SA" sz="1600" dirty="0"/>
              <a:t>از جهت </a:t>
            </a:r>
            <a:r>
              <a:rPr lang="ar-SA" sz="1600" dirty="0" smtClean="0"/>
              <a:t>لذتي </a:t>
            </a:r>
            <a:r>
              <a:rPr lang="ar-SA" sz="1600" dirty="0"/>
              <a:t>كه در آن عمل است و آن </a:t>
            </a:r>
            <a:r>
              <a:rPr lang="ar-SA" sz="1600" dirty="0" smtClean="0"/>
              <a:t>لذت </a:t>
            </a:r>
            <a:r>
              <a:rPr lang="ar-SA" sz="1600" dirty="0"/>
              <a:t>غالب </a:t>
            </a:r>
            <a:r>
              <a:rPr lang="ar-SA" sz="1600" dirty="0" smtClean="0"/>
              <a:t>ميگردد </a:t>
            </a:r>
            <a:r>
              <a:rPr lang="ar-SA" sz="1600" dirty="0"/>
              <a:t>بر نفسشان ، آن عمل را انجام مي </a:t>
            </a:r>
            <a:r>
              <a:rPr lang="ar-SA" sz="1600" dirty="0" smtClean="0"/>
              <a:t>دهند؛</a:t>
            </a:r>
            <a:endParaRPr lang="fa-IR" sz="1600" dirty="0" smtClean="0"/>
          </a:p>
        </p:txBody>
      </p:sp>
      <p:sp>
        <p:nvSpPr>
          <p:cNvPr id="5" name="TextBox 4"/>
          <p:cNvSpPr txBox="1"/>
          <p:nvPr/>
        </p:nvSpPr>
        <p:spPr>
          <a:xfrm>
            <a:off x="1349642" y="3861048"/>
            <a:ext cx="6444716" cy="1261884"/>
          </a:xfrm>
          <a:prstGeom prst="rect">
            <a:avLst/>
          </a:prstGeom>
          <a:noFill/>
        </p:spPr>
        <p:txBody>
          <a:bodyPr wrap="square" rtlCol="0">
            <a:spAutoFit/>
          </a:bodyPr>
          <a:lstStyle/>
          <a:p>
            <a:pPr algn="ctr"/>
            <a:r>
              <a:rPr lang="ar-SA" sz="1600" dirty="0"/>
              <a:t>ولي تارك نماز ، نماز را ترك نمي كند مگر از جهت سبك شمردن و بي اعتنايي كردن به آن </a:t>
            </a:r>
            <a:endParaRPr lang="fa-IR" sz="1600" dirty="0"/>
          </a:p>
          <a:p>
            <a:pPr algn="ctr"/>
            <a:r>
              <a:rPr lang="ar-SA" sz="1600" dirty="0"/>
              <a:t>و نيز هر ز</a:t>
            </a:r>
            <a:r>
              <a:rPr lang="fa-IR" sz="1600" dirty="0"/>
              <a:t>ناکار</a:t>
            </a:r>
            <a:r>
              <a:rPr lang="ar-SA" sz="1600" dirty="0"/>
              <a:t> از عمل خود لذت مي برد و به خاطر قصد لذت آن عمل را انجام ميدهد ، </a:t>
            </a:r>
            <a:endParaRPr lang="fa-IR" sz="1600" dirty="0"/>
          </a:p>
          <a:p>
            <a:pPr algn="ctr"/>
            <a:r>
              <a:rPr lang="ar-SA" sz="1600" dirty="0"/>
              <a:t>ولي هيچ تارك نمازي از ترك نماز لذت نمي برد؛ بنابر اين فقط به عنوان سبك شمردن نماز، نماز را ترك مي نمايد . وقتي نماز سبك شمرده شد </a:t>
            </a:r>
            <a:r>
              <a:rPr lang="fa-IR" sz="1600" dirty="0"/>
              <a:t> کفر می آید. </a:t>
            </a:r>
            <a:r>
              <a:rPr lang="fa-IR" sz="1200" dirty="0"/>
              <a:t>وسائل الشيعه ،ج3،ص28 </a:t>
            </a:r>
            <a:endParaRPr lang="en-US" sz="1200" dirty="0"/>
          </a:p>
          <a:p>
            <a:endParaRPr lang="en-US" sz="1200" dirty="0"/>
          </a:p>
        </p:txBody>
      </p:sp>
    </p:spTree>
    <p:extLst>
      <p:ext uri="{BB962C8B-B14F-4D97-AF65-F5344CB8AC3E}">
        <p14:creationId xmlns:p14="http://schemas.microsoft.com/office/powerpoint/2010/main" val="382919544"/>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2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231740" y="3284984"/>
            <a:ext cx="4680520" cy="612412"/>
          </a:xfrm>
          <a:prstGeom prst="rect">
            <a:avLst/>
          </a:prstGeom>
          <a:noFill/>
        </p:spPr>
        <p:txBody>
          <a:bodyPr wrap="square" rtlCol="0">
            <a:spAutoFit/>
          </a:bodyPr>
          <a:lstStyle/>
          <a:p>
            <a:pPr algn="ctr">
              <a:lnSpc>
                <a:spcPct val="200000"/>
              </a:lnSpc>
            </a:pPr>
            <a:r>
              <a:rPr lang="fa-IR" sz="2000" b="1" dirty="0" smtClean="0">
                <a:solidFill>
                  <a:srgbClr val="660066"/>
                </a:solidFill>
                <a:effectLst>
                  <a:outerShdw blurRad="38100" dist="38100" dir="2700000" algn="tl">
                    <a:srgbClr val="000000">
                      <a:alpha val="43137"/>
                    </a:srgbClr>
                  </a:outerShdw>
                </a:effectLst>
              </a:rPr>
              <a:t>پروردگارا ما را از </a:t>
            </a:r>
            <a:r>
              <a:rPr lang="fa-IR" sz="2000" b="1" dirty="0" smtClean="0">
                <a:solidFill>
                  <a:srgbClr val="006600"/>
                </a:solidFill>
                <a:effectLst>
                  <a:outerShdw blurRad="38100" dist="38100" dir="2700000" algn="tl">
                    <a:srgbClr val="000000">
                      <a:alpha val="43137"/>
                    </a:srgbClr>
                  </a:outerShdw>
                </a:effectLst>
              </a:rPr>
              <a:t>نمازگزاران</a:t>
            </a:r>
            <a:r>
              <a:rPr lang="fa-IR" sz="2000" b="1" dirty="0" smtClean="0">
                <a:solidFill>
                  <a:srgbClr val="660066"/>
                </a:solidFill>
                <a:effectLst>
                  <a:outerShdw blurRad="38100" dist="38100" dir="2700000" algn="tl">
                    <a:srgbClr val="000000">
                      <a:alpha val="43137"/>
                    </a:srgbClr>
                  </a:outerShdw>
                </a:effectLst>
              </a:rPr>
              <a:t> واقعی ات قرار ده ...</a:t>
            </a:r>
          </a:p>
        </p:txBody>
      </p:sp>
      <p:sp>
        <p:nvSpPr>
          <p:cNvPr id="6" name="TextBox 5"/>
          <p:cNvSpPr txBox="1"/>
          <p:nvPr/>
        </p:nvSpPr>
        <p:spPr>
          <a:xfrm>
            <a:off x="3239852" y="4302638"/>
            <a:ext cx="2664296" cy="646331"/>
          </a:xfrm>
          <a:prstGeom prst="rect">
            <a:avLst/>
          </a:prstGeom>
          <a:noFill/>
        </p:spPr>
        <p:txBody>
          <a:bodyPr wrap="square" rtlCol="0">
            <a:spAutoFit/>
          </a:bodyPr>
          <a:lstStyle/>
          <a:p>
            <a:pPr algn="ctr"/>
            <a:r>
              <a:rPr lang="fa-IR" b="1" dirty="0" smtClean="0">
                <a:solidFill>
                  <a:srgbClr val="003300"/>
                </a:solidFill>
                <a:effectLst>
                  <a:outerShdw blurRad="38100" dist="38100" dir="2700000" algn="tl">
                    <a:srgbClr val="000000">
                      <a:alpha val="43137"/>
                    </a:srgbClr>
                  </a:outerShdw>
                </a:effectLst>
              </a:rPr>
              <a:t>برحمتک یا ارحم الراحمین...</a:t>
            </a:r>
            <a:endParaRPr lang="fa-IR" b="1" dirty="0">
              <a:solidFill>
                <a:srgbClr val="003300"/>
              </a:solidFill>
              <a:effectLst>
                <a:outerShdw blurRad="38100" dist="38100" dir="2700000" algn="tl">
                  <a:srgbClr val="000000">
                    <a:alpha val="43137"/>
                  </a:srgbClr>
                </a:outerShdw>
              </a:effectLst>
            </a:endParaRPr>
          </a:p>
          <a:p>
            <a:pPr algn="ctr"/>
            <a:endParaRPr lang="en-US" dirty="0">
              <a:solidFill>
                <a:srgbClr val="003300"/>
              </a:solidFill>
            </a:endParaRPr>
          </a:p>
        </p:txBody>
      </p:sp>
    </p:spTree>
    <p:extLst>
      <p:ext uri="{BB962C8B-B14F-4D97-AF65-F5344CB8AC3E}">
        <p14:creationId xmlns:p14="http://schemas.microsoft.com/office/powerpoint/2010/main" val="3645959130"/>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250"/>
                                  </p:stCondLst>
                                  <p:childTnLst>
                                    <p:animScale>
                                      <p:cBhvr>
                                        <p:cTn id="6" dur="2250" fill="hold"/>
                                        <p:tgtEl>
                                          <p:spTgt spid="5"/>
                                        </p:tgtEl>
                                      </p:cBhvr>
                                      <p:by x="150000" y="150000"/>
                                    </p:animScale>
                                  </p:childTnLst>
                                </p:cTn>
                              </p:par>
                            </p:childTnLst>
                          </p:cTn>
                        </p:par>
                        <p:par>
                          <p:cTn id="7" fill="hold">
                            <p:stCondLst>
                              <p:cond delay="2500"/>
                            </p:stCondLst>
                            <p:childTnLst>
                              <p:par>
                                <p:cTn id="8" presetID="6" presetClass="emph" presetSubtype="0" fill="hold" grpId="0" nodeType="afterEffect">
                                  <p:stCondLst>
                                    <p:cond delay="250"/>
                                  </p:stCondLst>
                                  <p:childTnLst>
                                    <p:animScale>
                                      <p:cBhvr>
                                        <p:cTn id="9" dur="25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03394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7499535"/>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940152" y="4005064"/>
            <a:ext cx="2664296" cy="1477328"/>
          </a:xfrm>
          <a:prstGeom prst="rect">
            <a:avLst/>
          </a:prstGeom>
          <a:noFill/>
        </p:spPr>
        <p:txBody>
          <a:bodyPr wrap="square" rtlCol="0">
            <a:spAutoFit/>
          </a:bodyPr>
          <a:lstStyle/>
          <a:p>
            <a:pPr algn="ctr"/>
            <a:r>
              <a:rPr lang="fa-IR" b="1" dirty="0" smtClean="0">
                <a:solidFill>
                  <a:srgbClr val="003300"/>
                </a:solidFill>
              </a:rPr>
              <a:t>همانا منم خداوند که معبودى جز من شايسته پرستش نيست ، پس مرا عبادت کن و براى آن که به ياد من باشى نماز را برپا دار. </a:t>
            </a:r>
            <a:r>
              <a:rPr lang="fa-IR" sz="1600" dirty="0" smtClean="0">
                <a:solidFill>
                  <a:srgbClr val="003300"/>
                </a:solidFill>
              </a:rPr>
              <a:t>سوره مبارکه طه آیه 14</a:t>
            </a:r>
            <a:endParaRPr lang="en-US" sz="1600" dirty="0">
              <a:solidFill>
                <a:srgbClr val="003300"/>
              </a:solidFill>
            </a:endParaRPr>
          </a:p>
        </p:txBody>
      </p:sp>
      <p:sp>
        <p:nvSpPr>
          <p:cNvPr id="6" name="TextBox 5"/>
          <p:cNvSpPr txBox="1"/>
          <p:nvPr/>
        </p:nvSpPr>
        <p:spPr>
          <a:xfrm>
            <a:off x="251520" y="3912732"/>
            <a:ext cx="2736304" cy="1569660"/>
          </a:xfrm>
          <a:prstGeom prst="rect">
            <a:avLst/>
          </a:prstGeom>
          <a:noFill/>
        </p:spPr>
        <p:txBody>
          <a:bodyPr wrap="square" rtlCol="0">
            <a:spAutoFit/>
          </a:bodyPr>
          <a:lstStyle/>
          <a:p>
            <a:pPr algn="ctr"/>
            <a:r>
              <a:rPr lang="fa-IR" sz="1600" b="1" dirty="0">
                <a:solidFill>
                  <a:srgbClr val="700000"/>
                </a:solidFill>
              </a:rPr>
              <a:t>پس واى </a:t>
            </a:r>
            <a:r>
              <a:rPr lang="fa-IR" sz="1600" b="1" dirty="0" smtClean="0">
                <a:solidFill>
                  <a:srgbClr val="700000"/>
                </a:solidFill>
              </a:rPr>
              <a:t>بر نمازگزاران...</a:t>
            </a:r>
            <a:endParaRPr lang="fa-IR" sz="1600" b="1" dirty="0">
              <a:solidFill>
                <a:srgbClr val="700000"/>
              </a:solidFill>
            </a:endParaRPr>
          </a:p>
          <a:p>
            <a:pPr algn="ctr"/>
            <a:r>
              <a:rPr lang="fa-IR" sz="1600" b="1" dirty="0" smtClean="0">
                <a:solidFill>
                  <a:srgbClr val="700000"/>
                </a:solidFill>
              </a:rPr>
              <a:t>که </a:t>
            </a:r>
            <a:r>
              <a:rPr lang="fa-IR" sz="1600" b="1" dirty="0">
                <a:solidFill>
                  <a:srgbClr val="700000"/>
                </a:solidFill>
              </a:rPr>
              <a:t>از نمازشان غافلند و بدان اهتمام </a:t>
            </a:r>
            <a:r>
              <a:rPr lang="fa-IR" sz="1600" b="1" dirty="0" smtClean="0">
                <a:solidFill>
                  <a:srgbClr val="700000"/>
                </a:solidFill>
              </a:rPr>
              <a:t>نمی ورزند...همانان </a:t>
            </a:r>
            <a:r>
              <a:rPr lang="fa-IR" sz="1600" b="1" dirty="0">
                <a:solidFill>
                  <a:srgbClr val="700000"/>
                </a:solidFill>
              </a:rPr>
              <a:t>که در عبادت هايشان ريا مى </a:t>
            </a:r>
            <a:r>
              <a:rPr lang="fa-IR" sz="1600" b="1" dirty="0" smtClean="0">
                <a:solidFill>
                  <a:srgbClr val="700000"/>
                </a:solidFill>
              </a:rPr>
              <a:t>کنند...و از </a:t>
            </a:r>
            <a:r>
              <a:rPr lang="fa-IR" sz="1600" b="1" dirty="0">
                <a:solidFill>
                  <a:srgbClr val="700000"/>
                </a:solidFill>
              </a:rPr>
              <a:t>اموال خويش آنچه نياز ديگران را </a:t>
            </a:r>
            <a:r>
              <a:rPr lang="fa-IR" sz="1600" b="1" dirty="0" smtClean="0">
                <a:solidFill>
                  <a:srgbClr val="700000"/>
                </a:solidFill>
              </a:rPr>
              <a:t>بر</a:t>
            </a:r>
          </a:p>
          <a:p>
            <a:pPr algn="ctr"/>
            <a:r>
              <a:rPr lang="fa-IR" sz="1600" b="1" dirty="0" smtClean="0">
                <a:solidFill>
                  <a:srgbClr val="700000"/>
                </a:solidFill>
              </a:rPr>
              <a:t>مى آورد </a:t>
            </a:r>
            <a:r>
              <a:rPr lang="fa-IR" sz="1600" b="1" dirty="0">
                <a:solidFill>
                  <a:srgbClr val="700000"/>
                </a:solidFill>
              </a:rPr>
              <a:t>دريغ </a:t>
            </a:r>
            <a:r>
              <a:rPr lang="fa-IR" sz="1600" b="1" dirty="0" smtClean="0">
                <a:solidFill>
                  <a:srgbClr val="700000"/>
                </a:solidFill>
              </a:rPr>
              <a:t>می ورزند. </a:t>
            </a:r>
            <a:r>
              <a:rPr lang="fa-IR" sz="1400" dirty="0" smtClean="0">
                <a:solidFill>
                  <a:srgbClr val="700000"/>
                </a:solidFill>
              </a:rPr>
              <a:t>ماعون 4 تا 7</a:t>
            </a:r>
            <a:endParaRPr lang="en-US" sz="1400" dirty="0">
              <a:solidFill>
                <a:srgbClr val="700000"/>
              </a:solidFill>
            </a:endParaRPr>
          </a:p>
        </p:txBody>
      </p:sp>
    </p:spTree>
    <p:extLst>
      <p:ext uri="{BB962C8B-B14F-4D97-AF65-F5344CB8AC3E}">
        <p14:creationId xmlns:p14="http://schemas.microsoft.com/office/powerpoint/2010/main" val="34028083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138548" y="1196752"/>
            <a:ext cx="5400600" cy="369332"/>
          </a:xfrm>
          <a:prstGeom prst="rect">
            <a:avLst/>
          </a:prstGeom>
          <a:noFill/>
        </p:spPr>
        <p:txBody>
          <a:bodyPr wrap="square" rtlCol="0">
            <a:spAutoFit/>
          </a:bodyPr>
          <a:lstStyle/>
          <a:p>
            <a:pPr algn="r"/>
            <a:r>
              <a:rPr lang="fa-IR" dirty="0"/>
              <a:t>نماز </a:t>
            </a:r>
            <a:r>
              <a:rPr lang="fa-IR" dirty="0">
                <a:solidFill>
                  <a:srgbClr val="C00000"/>
                </a:solidFill>
              </a:rPr>
              <a:t>چهره شیطان </a:t>
            </a:r>
            <a:r>
              <a:rPr lang="fa-IR" dirty="0"/>
              <a:t>را سیاه می </a:t>
            </a:r>
            <a:r>
              <a:rPr lang="fa-IR" dirty="0" smtClean="0"/>
              <a:t>کند. </a:t>
            </a:r>
            <a:r>
              <a:rPr lang="fa-IR" sz="1200" dirty="0" smtClean="0">
                <a:solidFill>
                  <a:schemeClr val="bg1">
                    <a:lumMod val="65000"/>
                  </a:schemeClr>
                </a:solidFill>
              </a:rPr>
              <a:t>نهج </a:t>
            </a:r>
            <a:r>
              <a:rPr lang="fa-IR" sz="1200" dirty="0">
                <a:solidFill>
                  <a:schemeClr val="bg1">
                    <a:lumMod val="65000"/>
                  </a:schemeClr>
                </a:solidFill>
              </a:rPr>
              <a:t>الفصاحه ، ص </a:t>
            </a:r>
            <a:r>
              <a:rPr lang="fa-IR" sz="1200" dirty="0" smtClean="0">
                <a:solidFill>
                  <a:schemeClr val="bg1">
                    <a:lumMod val="65000"/>
                  </a:schemeClr>
                </a:solidFill>
              </a:rPr>
              <a:t>396</a:t>
            </a:r>
            <a:endParaRPr lang="en-US" sz="1200" dirty="0">
              <a:solidFill>
                <a:schemeClr val="bg1">
                  <a:lumMod val="65000"/>
                </a:schemeClr>
              </a:solidFill>
            </a:endParaRPr>
          </a:p>
        </p:txBody>
      </p:sp>
      <p:sp>
        <p:nvSpPr>
          <p:cNvPr id="3" name="TextBox 2"/>
          <p:cNvSpPr txBox="1"/>
          <p:nvPr/>
        </p:nvSpPr>
        <p:spPr>
          <a:xfrm>
            <a:off x="683568" y="1772816"/>
            <a:ext cx="6048672" cy="785343"/>
          </a:xfrm>
          <a:prstGeom prst="rect">
            <a:avLst/>
          </a:prstGeom>
          <a:noFill/>
        </p:spPr>
        <p:txBody>
          <a:bodyPr wrap="square" rtlCol="0">
            <a:spAutoFit/>
          </a:bodyPr>
          <a:lstStyle/>
          <a:p>
            <a:pPr algn="r">
              <a:lnSpc>
                <a:spcPct val="150000"/>
              </a:lnSpc>
            </a:pPr>
            <a:r>
              <a:rPr lang="fa-IR" sz="1600" dirty="0" smtClean="0"/>
              <a:t>هنگامی که کسی به نماز برمی خیزد، شیطان می آید و به نظر حسادت به او نگاه می کند، زیرا می بیند که </a:t>
            </a:r>
            <a:r>
              <a:rPr lang="fa-IR" sz="1600" dirty="0" smtClean="0">
                <a:solidFill>
                  <a:srgbClr val="006600"/>
                </a:solidFill>
              </a:rPr>
              <a:t>رحمت خدا </a:t>
            </a:r>
            <a:r>
              <a:rPr lang="fa-IR" sz="1600" dirty="0" smtClean="0"/>
              <a:t>او را فرا گرفته است. </a:t>
            </a:r>
            <a:r>
              <a:rPr lang="fa-IR" sz="1200" dirty="0">
                <a:solidFill>
                  <a:schemeClr val="bg1">
                    <a:lumMod val="65000"/>
                  </a:schemeClr>
                </a:solidFill>
              </a:rPr>
              <a:t>بحار الانوار، ج ,82 ص 207</a:t>
            </a:r>
            <a:endParaRPr lang="fa-IR" sz="1200" dirty="0" smtClean="0">
              <a:solidFill>
                <a:schemeClr val="bg1">
                  <a:lumMod val="65000"/>
                </a:schemeClr>
              </a:solidFill>
            </a:endParaRPr>
          </a:p>
        </p:txBody>
      </p:sp>
      <p:sp>
        <p:nvSpPr>
          <p:cNvPr id="5" name="TextBox 4"/>
          <p:cNvSpPr txBox="1"/>
          <p:nvPr/>
        </p:nvSpPr>
        <p:spPr>
          <a:xfrm>
            <a:off x="539552" y="2802414"/>
            <a:ext cx="6192688" cy="338554"/>
          </a:xfrm>
          <a:prstGeom prst="rect">
            <a:avLst/>
          </a:prstGeom>
          <a:noFill/>
        </p:spPr>
        <p:txBody>
          <a:bodyPr wrap="square" rtlCol="0">
            <a:spAutoFit/>
          </a:bodyPr>
          <a:lstStyle/>
          <a:p>
            <a:pPr algn="r"/>
            <a:r>
              <a:rPr lang="fa-IR" sz="1600" dirty="0"/>
              <a:t>نماز قلعه و دژ محکمی است که نمازگزار را از </a:t>
            </a:r>
            <a:r>
              <a:rPr lang="fa-IR" sz="1600" dirty="0">
                <a:solidFill>
                  <a:srgbClr val="C00000"/>
                </a:solidFill>
              </a:rPr>
              <a:t>حملات شیطان </a:t>
            </a:r>
            <a:r>
              <a:rPr lang="fa-IR" sz="1600" dirty="0"/>
              <a:t>نگاه می </a:t>
            </a:r>
            <a:r>
              <a:rPr lang="fa-IR" sz="1600" dirty="0" smtClean="0"/>
              <a:t>دارد.</a:t>
            </a:r>
            <a:r>
              <a:rPr lang="fa-IR" sz="1200" dirty="0" smtClean="0">
                <a:solidFill>
                  <a:schemeClr val="bg1">
                    <a:lumMod val="65000"/>
                  </a:schemeClr>
                </a:solidFill>
              </a:rPr>
              <a:t>غررالحکم ،ص56</a:t>
            </a:r>
            <a:endParaRPr lang="en-US" sz="1200" dirty="0">
              <a:solidFill>
                <a:schemeClr val="bg1">
                  <a:lumMod val="65000"/>
                </a:schemeClr>
              </a:solidFill>
            </a:endParaRPr>
          </a:p>
        </p:txBody>
      </p:sp>
      <p:sp>
        <p:nvSpPr>
          <p:cNvPr id="6" name="TextBox 5"/>
          <p:cNvSpPr txBox="1"/>
          <p:nvPr/>
        </p:nvSpPr>
        <p:spPr>
          <a:xfrm>
            <a:off x="971600" y="3454400"/>
            <a:ext cx="5472608" cy="1077218"/>
          </a:xfrm>
          <a:prstGeom prst="rect">
            <a:avLst/>
          </a:prstGeom>
          <a:noFill/>
        </p:spPr>
        <p:txBody>
          <a:bodyPr wrap="square" rtlCol="0">
            <a:spAutoFit/>
          </a:bodyPr>
          <a:lstStyle/>
          <a:p>
            <a:pPr algn="r"/>
            <a:r>
              <a:rPr lang="fa-IR" sz="1600" dirty="0"/>
              <a:t>همانا "ملک الموت " شیطان را در دم مرگ </a:t>
            </a:r>
            <a:r>
              <a:rPr lang="fa-IR" sz="1600" dirty="0" smtClean="0"/>
              <a:t>، از </a:t>
            </a:r>
            <a:r>
              <a:rPr lang="fa-IR" sz="1600" dirty="0"/>
              <a:t>کسی که </a:t>
            </a:r>
            <a:r>
              <a:rPr lang="fa-IR" sz="1600" dirty="0">
                <a:solidFill>
                  <a:srgbClr val="006600"/>
                </a:solidFill>
              </a:rPr>
              <a:t>حافظ </a:t>
            </a:r>
            <a:r>
              <a:rPr lang="fa-IR" sz="1600" dirty="0" smtClean="0">
                <a:solidFill>
                  <a:srgbClr val="006600"/>
                </a:solidFill>
              </a:rPr>
              <a:t> نماز</a:t>
            </a:r>
            <a:r>
              <a:rPr lang="fa-IR" sz="1600" dirty="0" smtClean="0"/>
              <a:t> </a:t>
            </a:r>
            <a:r>
              <a:rPr lang="fa-IR" sz="1600" dirty="0"/>
              <a:t>است ، دور می کند و شهادت بر وحدانیت خدا و رسالت رسول خدا (ص ) </a:t>
            </a:r>
            <a:r>
              <a:rPr lang="fa-IR" sz="1600" dirty="0" smtClean="0"/>
              <a:t>را </a:t>
            </a:r>
          </a:p>
          <a:p>
            <a:pPr algn="r"/>
            <a:r>
              <a:rPr lang="fa-IR" sz="1600" dirty="0" smtClean="0"/>
              <a:t>در هنگام هولناک </a:t>
            </a:r>
            <a:r>
              <a:rPr lang="fa-IR" sz="1600" dirty="0"/>
              <a:t>مرگ به او تلقین می </a:t>
            </a:r>
            <a:r>
              <a:rPr lang="fa-IR" sz="1600" dirty="0" smtClean="0"/>
              <a:t>کند.</a:t>
            </a:r>
            <a:r>
              <a:rPr lang="fa-IR" sz="1600" dirty="0"/>
              <a:t> (توفیق شهادتین پیدا می </a:t>
            </a:r>
            <a:r>
              <a:rPr lang="fa-IR" sz="1600" dirty="0" smtClean="0"/>
              <a:t>کند) </a:t>
            </a:r>
          </a:p>
          <a:p>
            <a:pPr algn="r"/>
            <a:r>
              <a:rPr lang="fa-IR" sz="1200" dirty="0" smtClean="0">
                <a:solidFill>
                  <a:schemeClr val="bg1">
                    <a:lumMod val="65000"/>
                  </a:schemeClr>
                </a:solidFill>
              </a:rPr>
              <a:t>وسائل </a:t>
            </a:r>
            <a:r>
              <a:rPr lang="fa-IR" sz="1200" dirty="0">
                <a:solidFill>
                  <a:schemeClr val="bg1">
                    <a:lumMod val="65000"/>
                  </a:schemeClr>
                </a:solidFill>
              </a:rPr>
              <a:t>الشیعه ، ج 3، ص 19</a:t>
            </a:r>
            <a:r>
              <a:rPr lang="fa-IR" sz="1600" dirty="0"/>
              <a:t> </a:t>
            </a:r>
            <a:endParaRPr lang="en-US" sz="1600" dirty="0"/>
          </a:p>
        </p:txBody>
      </p:sp>
      <p:sp>
        <p:nvSpPr>
          <p:cNvPr id="8" name="TextBox 7"/>
          <p:cNvSpPr txBox="1"/>
          <p:nvPr/>
        </p:nvSpPr>
        <p:spPr>
          <a:xfrm>
            <a:off x="3131840" y="5157192"/>
            <a:ext cx="5400600" cy="830997"/>
          </a:xfrm>
          <a:prstGeom prst="rect">
            <a:avLst/>
          </a:prstGeom>
          <a:noFill/>
        </p:spPr>
        <p:txBody>
          <a:bodyPr wrap="square" rtlCol="0">
            <a:spAutoFit/>
          </a:bodyPr>
          <a:lstStyle/>
          <a:p>
            <a:pPr algn="r">
              <a:lnSpc>
                <a:spcPct val="150000"/>
              </a:lnSpc>
            </a:pPr>
            <a:r>
              <a:rPr lang="fa-IR" sz="1600" dirty="0"/>
              <a:t>هیچ چیز مثل نماز بینی شیطان را به خاک نمی مالد و او را خوار نمی کند، </a:t>
            </a:r>
            <a:endParaRPr lang="fa-IR" sz="1600" dirty="0" smtClean="0"/>
          </a:p>
          <a:p>
            <a:pPr algn="r">
              <a:lnSpc>
                <a:spcPct val="150000"/>
              </a:lnSpc>
            </a:pPr>
            <a:r>
              <a:rPr lang="fa-IR" sz="1600" dirty="0" smtClean="0"/>
              <a:t>پس </a:t>
            </a:r>
            <a:r>
              <a:rPr lang="fa-IR" sz="1600" dirty="0"/>
              <a:t>نماز بخوان و بینی شیطان را </a:t>
            </a:r>
            <a:r>
              <a:rPr lang="fa-IR" sz="1600" dirty="0">
                <a:solidFill>
                  <a:srgbClr val="006600"/>
                </a:solidFill>
              </a:rPr>
              <a:t>به خاک </a:t>
            </a:r>
            <a:r>
              <a:rPr lang="fa-IR" sz="1600" dirty="0" smtClean="0">
                <a:solidFill>
                  <a:srgbClr val="006600"/>
                </a:solidFill>
              </a:rPr>
              <a:t>بمال</a:t>
            </a:r>
            <a:r>
              <a:rPr lang="fa-IR" sz="1600" dirty="0" smtClean="0"/>
              <a:t>. </a:t>
            </a:r>
            <a:r>
              <a:rPr lang="fa-IR" sz="1200" dirty="0">
                <a:solidFill>
                  <a:schemeClr val="bg1">
                    <a:lumMod val="65000"/>
                  </a:schemeClr>
                </a:solidFill>
              </a:rPr>
              <a:t>بحار الانوار، ج ,53 ص 182 </a:t>
            </a:r>
            <a:r>
              <a:rPr lang="fa-IR" sz="1200" dirty="0" smtClean="0">
                <a:solidFill>
                  <a:schemeClr val="bg1">
                    <a:lumMod val="65000"/>
                  </a:schemeClr>
                </a:solidFill>
              </a:rPr>
              <a:t> </a:t>
            </a:r>
            <a:endParaRPr lang="en-US" sz="1200" dirty="0">
              <a:solidFill>
                <a:schemeClr val="bg1">
                  <a:lumMod val="65000"/>
                </a:schemeClr>
              </a:solidFill>
            </a:endParaRPr>
          </a:p>
        </p:txBody>
      </p:sp>
    </p:spTree>
    <p:extLst>
      <p:ext uri="{BB962C8B-B14F-4D97-AF65-F5344CB8AC3E}">
        <p14:creationId xmlns:p14="http://schemas.microsoft.com/office/powerpoint/2010/main" val="29208225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1367644" y="1208171"/>
            <a:ext cx="6408712" cy="769441"/>
          </a:xfrm>
          <a:prstGeom prst="rect">
            <a:avLst/>
          </a:prstGeom>
          <a:noFill/>
        </p:spPr>
        <p:txBody>
          <a:bodyPr wrap="square" rtlCol="0">
            <a:spAutoFit/>
          </a:bodyPr>
          <a:lstStyle/>
          <a:p>
            <a:pPr algn="ctr"/>
            <a:r>
              <a:rPr lang="fa-IR" sz="1600" dirty="0"/>
              <a:t> نماز را در وقت‌ خودش‌ به‌ جای‌ آر، نه‌ این‌ که‌ در بیکاری‌ زودتر از وقتش‌ بخوانی‌ و به‌ هنگام‌ درگیری‌ و کار، آن‌ را تأخیر بیندازی‌ و بدان‌ که‌ تمام‌ کردار خوبت‌ در گرو </a:t>
            </a:r>
            <a:r>
              <a:rPr lang="fa-IR" sz="1600" dirty="0" smtClean="0"/>
              <a:t>نماز است. </a:t>
            </a:r>
          </a:p>
          <a:p>
            <a:pPr algn="ctr"/>
            <a:r>
              <a:rPr lang="fa-IR" sz="1200" dirty="0" smtClean="0"/>
              <a:t>نهج البلاغه ، نامه 27</a:t>
            </a:r>
            <a:endParaRPr lang="en-US" sz="1200" dirty="0"/>
          </a:p>
        </p:txBody>
      </p:sp>
      <p:sp>
        <p:nvSpPr>
          <p:cNvPr id="5" name="TextBox 4"/>
          <p:cNvSpPr txBox="1"/>
          <p:nvPr/>
        </p:nvSpPr>
        <p:spPr>
          <a:xfrm>
            <a:off x="1331640" y="2154801"/>
            <a:ext cx="6408712" cy="584775"/>
          </a:xfrm>
          <a:prstGeom prst="rect">
            <a:avLst/>
          </a:prstGeom>
          <a:noFill/>
        </p:spPr>
        <p:txBody>
          <a:bodyPr wrap="square" rtlCol="0">
            <a:spAutoFit/>
          </a:bodyPr>
          <a:lstStyle/>
          <a:p>
            <a:pPr algn="ctr"/>
            <a:r>
              <a:rPr lang="fa-IR" sz="1600" dirty="0"/>
              <a:t>همانا کسانی‌ از مؤمنان‌ حق‌ نماز را شناختند که‌ زیور دنیا از نماز بازشان‌ ندارد و روشنایی‌ چشمشان‌ یعنی‌ اموال‌ و فرزندان‌ مانع‌ نمازشان‌ نشود. </a:t>
            </a:r>
            <a:r>
              <a:rPr lang="fa-IR" sz="1200" dirty="0" smtClean="0"/>
              <a:t>نهج البلاغه ،خطبه 199</a:t>
            </a:r>
            <a:endParaRPr lang="en-US" sz="1200" dirty="0"/>
          </a:p>
        </p:txBody>
      </p:sp>
      <p:sp>
        <p:nvSpPr>
          <p:cNvPr id="6" name="TextBox 5"/>
          <p:cNvSpPr txBox="1"/>
          <p:nvPr/>
        </p:nvSpPr>
        <p:spPr>
          <a:xfrm>
            <a:off x="1331640" y="3013501"/>
            <a:ext cx="6408712" cy="830997"/>
          </a:xfrm>
          <a:prstGeom prst="rect">
            <a:avLst/>
          </a:prstGeom>
          <a:noFill/>
        </p:spPr>
        <p:txBody>
          <a:bodyPr wrap="square" rtlCol="0">
            <a:spAutoFit/>
          </a:bodyPr>
          <a:lstStyle/>
          <a:p>
            <a:pPr algn="ctr"/>
            <a:r>
              <a:rPr lang="fa-IR" sz="1600" dirty="0"/>
              <a:t>سید الساجدین(ع) می‌فرمایند: حق نماز این است كه بدانى نماز، درآمدن به پیشگاه </a:t>
            </a:r>
            <a:r>
              <a:rPr lang="fa-IR" sz="1600" dirty="0" smtClean="0"/>
              <a:t> معبود </a:t>
            </a:r>
            <a:r>
              <a:rPr lang="fa-IR" sz="1600" dirty="0"/>
              <a:t>یگانه است و تو در نماز پیش روى او ایستاده‌اى! پس آن‌گاه كه بر این </a:t>
            </a:r>
            <a:r>
              <a:rPr lang="fa-IR" sz="1600" dirty="0" smtClean="0"/>
              <a:t>حقیقت آگاه شدی</a:t>
            </a:r>
            <a:r>
              <a:rPr lang="fa-IR" sz="1600" dirty="0"/>
              <a:t>، سزاوار آنى كه در نماز </a:t>
            </a:r>
            <a:r>
              <a:rPr lang="fa-IR" sz="1600" dirty="0" smtClean="0"/>
              <a:t>بایستی . </a:t>
            </a:r>
            <a:r>
              <a:rPr lang="fa-IR" sz="1200" dirty="0" smtClean="0"/>
              <a:t>رساله حقوق امام سجاد</a:t>
            </a:r>
            <a:endParaRPr lang="en-US" sz="1200" dirty="0"/>
          </a:p>
        </p:txBody>
      </p:sp>
      <p:sp>
        <p:nvSpPr>
          <p:cNvPr id="7" name="TextBox 6"/>
          <p:cNvSpPr txBox="1"/>
          <p:nvPr/>
        </p:nvSpPr>
        <p:spPr>
          <a:xfrm>
            <a:off x="2537774" y="563960"/>
            <a:ext cx="3996444" cy="338554"/>
          </a:xfrm>
          <a:prstGeom prst="rect">
            <a:avLst/>
          </a:prstGeom>
          <a:noFill/>
        </p:spPr>
        <p:txBody>
          <a:bodyPr wrap="square" rtlCol="0">
            <a:spAutoFit/>
          </a:bodyPr>
          <a:lstStyle/>
          <a:p>
            <a:pPr algn="ctr"/>
            <a:r>
              <a:rPr lang="fa-IR" sz="1600" b="1" dirty="0" smtClean="0">
                <a:effectLst>
                  <a:outerShdw blurRad="38100" dist="38100" dir="2700000" algn="tl">
                    <a:srgbClr val="000000">
                      <a:alpha val="43137"/>
                    </a:srgbClr>
                  </a:outerShdw>
                </a:effectLst>
              </a:rPr>
              <a:t>حق نماز در نهج البلاغه و فرمایش امام سجاد (ع)...</a:t>
            </a:r>
            <a:endParaRPr lang="en-US" sz="1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32130044"/>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203848" y="116632"/>
            <a:ext cx="2592288" cy="461665"/>
          </a:xfrm>
          <a:prstGeom prst="rect">
            <a:avLst/>
          </a:prstGeom>
          <a:noFill/>
        </p:spPr>
        <p:txBody>
          <a:bodyPr wrap="square" rtlCol="0">
            <a:spAutoFit/>
          </a:bodyPr>
          <a:lstStyle/>
          <a:p>
            <a:pPr algn="ctr"/>
            <a:r>
              <a:rPr lang="fa-IR" sz="2400" b="1" u="sng" dirty="0" smtClean="0">
                <a:solidFill>
                  <a:schemeClr val="bg1"/>
                </a:solidFill>
                <a:effectLst>
                  <a:outerShdw blurRad="38100" dist="38100" dir="2700000" algn="tl">
                    <a:srgbClr val="000000">
                      <a:alpha val="43137"/>
                    </a:srgbClr>
                  </a:outerShdw>
                </a:effectLst>
              </a:rPr>
              <a:t>آثار نماز در قرآن...</a:t>
            </a:r>
            <a:endParaRPr lang="en-US" sz="2400" b="1" u="sng"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6664448" y="621267"/>
            <a:ext cx="2160240" cy="954107"/>
          </a:xfrm>
          <a:prstGeom prst="rect">
            <a:avLst/>
          </a:prstGeom>
          <a:noFill/>
        </p:spPr>
        <p:txBody>
          <a:bodyPr wrap="square" rtlCol="0">
            <a:spAutoFit/>
          </a:bodyPr>
          <a:lstStyle/>
          <a:p>
            <a:pPr algn="r"/>
            <a:r>
              <a:rPr lang="fa-IR" sz="1400" b="1" dirty="0" smtClean="0">
                <a:solidFill>
                  <a:srgbClr val="C00000"/>
                </a:solidFill>
              </a:rPr>
              <a:t>جلب رحمت خدا:</a:t>
            </a:r>
          </a:p>
          <a:p>
            <a:pPr algn="r"/>
            <a:r>
              <a:rPr lang="fa-IR" sz="1400" dirty="0" smtClean="0"/>
              <a:t>و </a:t>
            </a:r>
            <a:r>
              <a:rPr lang="fa-IR" sz="1400" dirty="0"/>
              <a:t>نماز را بر پا داريد و زكات بدهيد و رسول را اطاعت كنيد تا مشمول رحمت </a:t>
            </a:r>
            <a:r>
              <a:rPr lang="fa-IR" sz="1400" dirty="0" smtClean="0"/>
              <a:t>شويد. نور/56</a:t>
            </a:r>
            <a:endParaRPr lang="en-US" sz="1400" dirty="0"/>
          </a:p>
        </p:txBody>
      </p:sp>
      <p:sp>
        <p:nvSpPr>
          <p:cNvPr id="7" name="TextBox 6"/>
          <p:cNvSpPr txBox="1"/>
          <p:nvPr/>
        </p:nvSpPr>
        <p:spPr>
          <a:xfrm>
            <a:off x="362153" y="2132856"/>
            <a:ext cx="2160240" cy="954107"/>
          </a:xfrm>
          <a:prstGeom prst="rect">
            <a:avLst/>
          </a:prstGeom>
          <a:noFill/>
        </p:spPr>
        <p:txBody>
          <a:bodyPr wrap="square" rtlCol="0">
            <a:spAutoFit/>
          </a:bodyPr>
          <a:lstStyle/>
          <a:p>
            <a:pPr algn="r"/>
            <a:r>
              <a:rPr lang="fa-IR" sz="1400" b="1" dirty="0" smtClean="0">
                <a:solidFill>
                  <a:srgbClr val="C00000"/>
                </a:solidFill>
              </a:rPr>
              <a:t>طلب یاری از نماز:</a:t>
            </a:r>
          </a:p>
          <a:p>
            <a:pPr algn="r"/>
            <a:r>
              <a:rPr lang="fa-IR" sz="1400" dirty="0"/>
              <a:t>و از صبر و نماز ياري بجوييد و اين كار جز از براي خاشعان گران </a:t>
            </a:r>
            <a:r>
              <a:rPr lang="fa-IR" sz="1400" dirty="0" smtClean="0"/>
              <a:t>است.بقره/45</a:t>
            </a:r>
            <a:endParaRPr lang="en-US" sz="1400" dirty="0"/>
          </a:p>
        </p:txBody>
      </p:sp>
      <p:sp>
        <p:nvSpPr>
          <p:cNvPr id="8" name="TextBox 7"/>
          <p:cNvSpPr txBox="1"/>
          <p:nvPr/>
        </p:nvSpPr>
        <p:spPr>
          <a:xfrm>
            <a:off x="2987824" y="1268760"/>
            <a:ext cx="3024336" cy="1169551"/>
          </a:xfrm>
          <a:prstGeom prst="rect">
            <a:avLst/>
          </a:prstGeom>
          <a:noFill/>
        </p:spPr>
        <p:txBody>
          <a:bodyPr wrap="square" rtlCol="0">
            <a:spAutoFit/>
          </a:bodyPr>
          <a:lstStyle/>
          <a:p>
            <a:pPr algn="r"/>
            <a:r>
              <a:rPr lang="fa-IR" sz="1400" b="1" dirty="0" smtClean="0">
                <a:solidFill>
                  <a:srgbClr val="C00000"/>
                </a:solidFill>
              </a:rPr>
              <a:t>آرامش:</a:t>
            </a:r>
          </a:p>
          <a:p>
            <a:pPr algn="r"/>
            <a:r>
              <a:rPr lang="fa-IR" sz="1400" dirty="0" smtClean="0"/>
              <a:t>كساني </a:t>
            </a:r>
            <a:r>
              <a:rPr lang="fa-IR" sz="1400" dirty="0"/>
              <a:t>كه ايمان آوردند و اعمال صالح انجام دادند و نماز برپا داشتند و زكات را پرداختند اجرشان نزد پروردگارشان است و نه ترسي بر آنهاست و نه غمگين مي </a:t>
            </a:r>
            <a:r>
              <a:rPr lang="fa-IR" sz="1400" dirty="0" smtClean="0"/>
              <a:t>شوند.بقره/277</a:t>
            </a:r>
            <a:endParaRPr lang="en-US" sz="1400" dirty="0"/>
          </a:p>
        </p:txBody>
      </p:sp>
      <p:sp>
        <p:nvSpPr>
          <p:cNvPr id="9" name="TextBox 8"/>
          <p:cNvSpPr txBox="1"/>
          <p:nvPr/>
        </p:nvSpPr>
        <p:spPr>
          <a:xfrm>
            <a:off x="470165" y="621267"/>
            <a:ext cx="1944216" cy="1384995"/>
          </a:xfrm>
          <a:prstGeom prst="rect">
            <a:avLst/>
          </a:prstGeom>
          <a:noFill/>
        </p:spPr>
        <p:txBody>
          <a:bodyPr wrap="square" rtlCol="0">
            <a:spAutoFit/>
          </a:bodyPr>
          <a:lstStyle/>
          <a:p>
            <a:pPr algn="r"/>
            <a:r>
              <a:rPr lang="fa-IR" sz="1400" b="1" dirty="0" smtClean="0">
                <a:solidFill>
                  <a:srgbClr val="C00000"/>
                </a:solidFill>
              </a:rPr>
              <a:t>بازداشتن از فحشا و منکر:</a:t>
            </a:r>
          </a:p>
          <a:p>
            <a:pPr algn="r"/>
            <a:r>
              <a:rPr lang="fa-IR" sz="1400" dirty="0"/>
              <a:t>و نماز را برپا دار كه نماز انسان را از زشتي ها و منكرات باز مي دارد و ذكر خدا بزرگتر است و خدا به هر چه كنيد آگاه </a:t>
            </a:r>
            <a:r>
              <a:rPr lang="fa-IR" sz="1400" dirty="0" smtClean="0"/>
              <a:t>است.عنکبوت/45</a:t>
            </a:r>
            <a:endParaRPr lang="en-US" sz="1400" dirty="0"/>
          </a:p>
        </p:txBody>
      </p:sp>
      <p:sp>
        <p:nvSpPr>
          <p:cNvPr id="10" name="TextBox 9"/>
          <p:cNvSpPr txBox="1"/>
          <p:nvPr/>
        </p:nvSpPr>
        <p:spPr>
          <a:xfrm>
            <a:off x="2195157" y="3861048"/>
            <a:ext cx="2236464" cy="1384995"/>
          </a:xfrm>
          <a:prstGeom prst="rect">
            <a:avLst/>
          </a:prstGeom>
          <a:noFill/>
        </p:spPr>
        <p:txBody>
          <a:bodyPr wrap="square" rtlCol="0">
            <a:spAutoFit/>
          </a:bodyPr>
          <a:lstStyle/>
          <a:p>
            <a:pPr algn="r"/>
            <a:r>
              <a:rPr lang="fa-IR" sz="1400" b="1" dirty="0" smtClean="0">
                <a:solidFill>
                  <a:srgbClr val="C00000"/>
                </a:solidFill>
              </a:rPr>
              <a:t>همراهی خدا با نمازگزاران:</a:t>
            </a:r>
          </a:p>
          <a:p>
            <a:pPr algn="r"/>
            <a:r>
              <a:rPr lang="fa-IR" sz="1400" dirty="0"/>
              <a:t>و خدا از بني اسرائيل پيمان گرفت و از آنها دوازده رهبر و سرپرست برانگيختيم و خداوند گفت من با شما هستم اگر نماز را بر پا داريد</a:t>
            </a:r>
            <a:r>
              <a:rPr lang="fa-IR" sz="1400" dirty="0" smtClean="0"/>
              <a:t>...مائده/12</a:t>
            </a:r>
            <a:endParaRPr lang="en-US" sz="1400" dirty="0"/>
          </a:p>
        </p:txBody>
      </p:sp>
      <p:sp>
        <p:nvSpPr>
          <p:cNvPr id="11" name="TextBox 10"/>
          <p:cNvSpPr txBox="1"/>
          <p:nvPr/>
        </p:nvSpPr>
        <p:spPr>
          <a:xfrm>
            <a:off x="4874096" y="4365104"/>
            <a:ext cx="3888432" cy="954107"/>
          </a:xfrm>
          <a:prstGeom prst="rect">
            <a:avLst/>
          </a:prstGeom>
          <a:noFill/>
        </p:spPr>
        <p:txBody>
          <a:bodyPr wrap="square" rtlCol="0">
            <a:spAutoFit/>
          </a:bodyPr>
          <a:lstStyle/>
          <a:p>
            <a:pPr algn="r"/>
            <a:r>
              <a:rPr lang="fa-IR" sz="1400" b="1" dirty="0" smtClean="0">
                <a:solidFill>
                  <a:srgbClr val="C00000"/>
                </a:solidFill>
              </a:rPr>
              <a:t>                  ولایت نمازگزاران:</a:t>
            </a:r>
          </a:p>
          <a:p>
            <a:pPr algn="r"/>
            <a:r>
              <a:rPr lang="fa-IR" sz="1400" dirty="0" smtClean="0"/>
              <a:t>سرپرست </a:t>
            </a:r>
            <a:r>
              <a:rPr lang="fa-IR" sz="1400" dirty="0"/>
              <a:t>و رهبر شما تنها خداست و پيامبر او و آنها كه ايمان آورده اند و نماز را برپا مي دارند و در حال ركوع، زكات مي </a:t>
            </a:r>
            <a:r>
              <a:rPr lang="fa-IR" sz="1400" dirty="0" smtClean="0"/>
              <a:t>پردازند.مائده/55</a:t>
            </a:r>
            <a:endParaRPr lang="en-US" sz="1400" dirty="0"/>
          </a:p>
        </p:txBody>
      </p:sp>
      <p:sp>
        <p:nvSpPr>
          <p:cNvPr id="12" name="TextBox 11"/>
          <p:cNvSpPr txBox="1"/>
          <p:nvPr/>
        </p:nvSpPr>
        <p:spPr>
          <a:xfrm>
            <a:off x="4874096" y="5301208"/>
            <a:ext cx="3888432" cy="954107"/>
          </a:xfrm>
          <a:prstGeom prst="rect">
            <a:avLst/>
          </a:prstGeom>
          <a:noFill/>
        </p:spPr>
        <p:txBody>
          <a:bodyPr wrap="square" rtlCol="0">
            <a:spAutoFit/>
          </a:bodyPr>
          <a:lstStyle/>
          <a:p>
            <a:pPr algn="r"/>
            <a:r>
              <a:rPr lang="fa-IR" sz="1400" b="1" dirty="0" smtClean="0">
                <a:solidFill>
                  <a:srgbClr val="C00000"/>
                </a:solidFill>
              </a:rPr>
              <a:t>هدایت برای نمازگزاران:</a:t>
            </a:r>
          </a:p>
          <a:p>
            <a:pPr algn="r"/>
            <a:r>
              <a:rPr lang="fa-IR" sz="1400" dirty="0"/>
              <a:t>مساجد الهي را تنها كسي آباد مي كند كه ايمان به خدا و روز قيامت آورده و نماز را برپا دارد و زكات را بپردازد و از چيزي جز خدا نترسد، ممكن است چنين گروهي هدايت </a:t>
            </a:r>
            <a:r>
              <a:rPr lang="fa-IR" sz="1400" dirty="0" smtClean="0"/>
              <a:t>يابند.توبه/18</a:t>
            </a:r>
            <a:endParaRPr lang="en-US" sz="1400" dirty="0"/>
          </a:p>
        </p:txBody>
      </p:sp>
      <p:sp>
        <p:nvSpPr>
          <p:cNvPr id="13" name="TextBox 12"/>
          <p:cNvSpPr txBox="1"/>
          <p:nvPr/>
        </p:nvSpPr>
        <p:spPr>
          <a:xfrm>
            <a:off x="6592440" y="1772816"/>
            <a:ext cx="2232248" cy="1169551"/>
          </a:xfrm>
          <a:prstGeom prst="rect">
            <a:avLst/>
          </a:prstGeom>
          <a:noFill/>
        </p:spPr>
        <p:txBody>
          <a:bodyPr wrap="square" rtlCol="0">
            <a:spAutoFit/>
          </a:bodyPr>
          <a:lstStyle/>
          <a:p>
            <a:pPr algn="r"/>
            <a:r>
              <a:rPr lang="fa-IR" sz="1400" b="1" dirty="0" smtClean="0">
                <a:solidFill>
                  <a:srgbClr val="C00000"/>
                </a:solidFill>
              </a:rPr>
              <a:t>رستگاری برای نمازگزاران:</a:t>
            </a:r>
          </a:p>
          <a:p>
            <a:pPr algn="r"/>
            <a:r>
              <a:rPr lang="fa-IR" sz="1400" dirty="0"/>
              <a:t>مسلماً رستگار مي شود كسي كه خود را تزكيه كند - و نام پروردگارش را به ياد آورد و </a:t>
            </a:r>
            <a:r>
              <a:rPr lang="fa-IR" sz="1400" dirty="0" smtClean="0"/>
              <a:t>نماز بخواند.اعلی/14و15</a:t>
            </a:r>
            <a:endParaRPr lang="en-US" sz="1400" dirty="0"/>
          </a:p>
        </p:txBody>
      </p:sp>
    </p:spTree>
    <p:extLst>
      <p:ext uri="{BB962C8B-B14F-4D97-AF65-F5344CB8AC3E}">
        <p14:creationId xmlns:p14="http://schemas.microsoft.com/office/powerpoint/2010/main" val="1339154988"/>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51520" y="908720"/>
            <a:ext cx="4680520" cy="5016758"/>
          </a:xfrm>
          <a:prstGeom prst="rect">
            <a:avLst/>
          </a:prstGeom>
          <a:noFill/>
        </p:spPr>
        <p:txBody>
          <a:bodyPr wrap="square" rtlCol="0">
            <a:spAutoFit/>
          </a:bodyPr>
          <a:lstStyle/>
          <a:p>
            <a:pPr algn="ctr"/>
            <a:r>
              <a:rPr lang="fa-IR" sz="1600" dirty="0"/>
              <a:t/>
            </a:r>
            <a:br>
              <a:rPr lang="fa-IR" sz="1600" dirty="0"/>
            </a:br>
            <a:r>
              <a:rPr lang="fa-IR" sz="1600" dirty="0"/>
              <a:t>حاتم زاهد بر عاصم بن يوسف وارد </a:t>
            </a:r>
            <a:r>
              <a:rPr lang="fa-IR" sz="1600" dirty="0" smtClean="0"/>
              <a:t>شد </a:t>
            </a:r>
          </a:p>
          <a:p>
            <a:pPr algn="ctr"/>
            <a:r>
              <a:rPr lang="fa-IR" sz="1600" dirty="0" smtClean="0"/>
              <a:t>عاصم : </a:t>
            </a:r>
            <a:r>
              <a:rPr lang="fa-IR" sz="1600" dirty="0"/>
              <a:t>اى حاتم آيا نماز را نيكو به جاى آورده‏اى؟ </a:t>
            </a:r>
            <a:endParaRPr lang="fa-IR" sz="1600" dirty="0" smtClean="0"/>
          </a:p>
          <a:p>
            <a:pPr algn="ctr"/>
            <a:r>
              <a:rPr lang="fa-IR" sz="1600" dirty="0" smtClean="0"/>
              <a:t>حاتم : </a:t>
            </a:r>
            <a:r>
              <a:rPr lang="fa-IR" sz="1600" dirty="0"/>
              <a:t>آرى، </a:t>
            </a:r>
            <a:endParaRPr lang="fa-IR" sz="1600" dirty="0" smtClean="0"/>
          </a:p>
          <a:p>
            <a:pPr algn="ctr"/>
            <a:r>
              <a:rPr lang="fa-IR" sz="1600" dirty="0" smtClean="0"/>
              <a:t>عاصم : </a:t>
            </a:r>
            <a:r>
              <a:rPr lang="fa-IR" sz="1600" dirty="0"/>
              <a:t>چگونه نماز به جاى مى‏آورى؟ </a:t>
            </a:r>
            <a:endParaRPr lang="fa-IR" sz="1600" dirty="0" smtClean="0"/>
          </a:p>
          <a:p>
            <a:pPr algn="ctr"/>
            <a:r>
              <a:rPr lang="fa-IR" sz="1600" dirty="0" smtClean="0"/>
              <a:t>حاتم: </a:t>
            </a:r>
            <a:r>
              <a:rPr lang="fa-IR" sz="1600" dirty="0"/>
              <a:t>هنگامى كه وقت نماز نزديك مى‏شود وضوى جامع و كامل مى‏گيرم، سپس در مكانى كه بايد نماز بگزارم راست و مستقيم مى‏ايستم، تا همه اعضايم آرام بگيرد، كعبه را ميان دو ديده مشاهده مى‏كنم، و مقام را روبروى سينه‏ام، و خدا را بر فراز خود مى‏بينم، خدائى كه آنچه در قلب من است مى‏داند، قدمم بر </a:t>
            </a:r>
            <a:r>
              <a:rPr lang="fa-IR" sz="1600" dirty="0" smtClean="0"/>
              <a:t>صراط، </a:t>
            </a:r>
            <a:r>
              <a:rPr lang="fa-IR" sz="1600" dirty="0"/>
              <a:t>و بهشت در طرف راست و دوزخ در طرف چپم و ملك الموت پشت سرم!</a:t>
            </a:r>
            <a:br>
              <a:rPr lang="fa-IR" sz="1600" dirty="0"/>
            </a:br>
            <a:r>
              <a:rPr lang="fa-IR" sz="1600" dirty="0"/>
              <a:t>گمان مى‏كنم كه اين آخرين نماز من است، سپس به نيكى تكبير مى‏گويم و با فكر و انديشه و تأمل و دقت به قرائت حمد و سوره مى‏پردازم، و با فروتنى و تواضع ركوع مى‏كنم، و با تضرع و خاكسارى سجده به جاى مى‏آورم آنگاه مى‏نشينم و بر پايه اميد به حق تشهد مى‏خوانم، سپس بر اساس سنت پيامبر سلام مى‏گويم آنگاه ميان خوف و رجا از جاى بر مى‏خيزم و بر صبر و استقامت در بندگى توجه مى‏كنم و در حفظ آن مى‏كوشم.</a:t>
            </a:r>
            <a:br>
              <a:rPr lang="fa-IR" sz="1600" dirty="0"/>
            </a:br>
            <a:r>
              <a:rPr lang="fa-IR" sz="1600" dirty="0" smtClean="0"/>
              <a:t>عاصم </a:t>
            </a:r>
            <a:r>
              <a:rPr lang="fa-IR" sz="1600" dirty="0"/>
              <a:t>گريست و گفت: من تا كنون به اين صورت نماز نخوانده</a:t>
            </a:r>
            <a:r>
              <a:rPr lang="fa-IR" sz="1600" dirty="0" smtClean="0"/>
              <a:t>‏ام!</a:t>
            </a:r>
          </a:p>
          <a:p>
            <a:pPr algn="ctr"/>
            <a:r>
              <a:rPr lang="fa-IR" sz="1600" dirty="0"/>
              <a:t> </a:t>
            </a:r>
            <a:r>
              <a:rPr lang="fa-IR" sz="1200" dirty="0">
                <a:solidFill>
                  <a:schemeClr val="bg1">
                    <a:lumMod val="50000"/>
                  </a:schemeClr>
                </a:solidFill>
              </a:rPr>
              <a:t>روح البيان ج 1 ص 60</a:t>
            </a:r>
            <a:endParaRPr lang="en-US" sz="1200" dirty="0">
              <a:solidFill>
                <a:schemeClr val="bg1">
                  <a:lumMod val="50000"/>
                </a:schemeClr>
              </a:solidFill>
            </a:endParaRPr>
          </a:p>
        </p:txBody>
      </p:sp>
      <p:sp>
        <p:nvSpPr>
          <p:cNvPr id="3" name="TextBox 2"/>
          <p:cNvSpPr txBox="1"/>
          <p:nvPr/>
        </p:nvSpPr>
        <p:spPr>
          <a:xfrm>
            <a:off x="1223628" y="539388"/>
            <a:ext cx="2736304" cy="369332"/>
          </a:xfrm>
          <a:prstGeom prst="rect">
            <a:avLst/>
          </a:prstGeom>
          <a:noFill/>
        </p:spPr>
        <p:txBody>
          <a:bodyPr wrap="square" rtlCol="0">
            <a:spAutoFit/>
          </a:bodyPr>
          <a:lstStyle/>
          <a:p>
            <a:pPr algn="ctr"/>
            <a:r>
              <a:rPr lang="fa-IR" b="1" dirty="0">
                <a:effectLst>
                  <a:outerShdw blurRad="38100" dist="38100" dir="2700000" algn="tl">
                    <a:srgbClr val="000000">
                      <a:alpha val="43137"/>
                    </a:srgbClr>
                  </a:outerShdw>
                </a:effectLst>
              </a:rPr>
              <a:t>آيا نماز را نيكو به جاى مى‏آورى؟</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06736937"/>
      </p:ext>
    </p:extLst>
  </p:cSld>
  <p:clrMapOvr>
    <a:masterClrMapping/>
  </p:clrMapOvr>
  <mc:AlternateContent xmlns:mc="http://schemas.openxmlformats.org/markup-compatibility/2006" xmlns:p14="http://schemas.microsoft.com/office/powerpoint/2010/main">
    <mc:Choice Requires="p14">
      <p:transition spd="slow" p14:dur="150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211960" y="487677"/>
            <a:ext cx="4536504" cy="369332"/>
          </a:xfrm>
          <a:prstGeom prst="rect">
            <a:avLst/>
          </a:prstGeom>
          <a:noFill/>
        </p:spPr>
        <p:txBody>
          <a:bodyPr wrap="square" rtlCol="0">
            <a:spAutoFit/>
          </a:bodyPr>
          <a:lstStyle/>
          <a:p>
            <a:pPr algn="r"/>
            <a:r>
              <a:rPr lang="fa-IR" b="1" dirty="0" smtClean="0">
                <a:effectLst>
                  <a:outerShdw blurRad="38100" dist="38100" dir="2700000" algn="tl">
                    <a:srgbClr val="000000">
                      <a:alpha val="43137"/>
                    </a:srgbClr>
                  </a:outerShdw>
                </a:effectLst>
              </a:rPr>
              <a:t>حضور قلب در نماز؛</a:t>
            </a:r>
            <a:endParaRPr lang="en-US" b="1" dirty="0">
              <a:effectLst>
                <a:outerShdw blurRad="38100" dist="38100" dir="2700000" algn="tl">
                  <a:srgbClr val="000000">
                    <a:alpha val="43137"/>
                  </a:srgbClr>
                </a:outerShdw>
              </a:effectLst>
            </a:endParaRPr>
          </a:p>
        </p:txBody>
      </p:sp>
      <p:sp>
        <p:nvSpPr>
          <p:cNvPr id="6" name="TextBox 5"/>
          <p:cNvSpPr txBox="1"/>
          <p:nvPr/>
        </p:nvSpPr>
        <p:spPr>
          <a:xfrm>
            <a:off x="2411760" y="1124744"/>
            <a:ext cx="6336704" cy="338554"/>
          </a:xfrm>
          <a:prstGeom prst="rect">
            <a:avLst/>
          </a:prstGeom>
          <a:noFill/>
        </p:spPr>
        <p:txBody>
          <a:bodyPr wrap="square" rtlCol="0">
            <a:spAutoFit/>
          </a:bodyPr>
          <a:lstStyle/>
          <a:p>
            <a:pPr algn="r"/>
            <a:r>
              <a:rPr lang="fa-IR" sz="1600" dirty="0" smtClean="0"/>
              <a:t>پیامبر اکرم صلی الله علیه و آله: نماز، نماز نیست مگر به حضور قلب. </a:t>
            </a:r>
            <a:r>
              <a:rPr lang="fa-IR" sz="1200" dirty="0">
                <a:solidFill>
                  <a:schemeClr val="bg1">
                    <a:lumMod val="50000"/>
                  </a:schemeClr>
                </a:solidFill>
              </a:rPr>
              <a:t>احیاء العلوم، ج۱، ص ۱۱۰</a:t>
            </a:r>
            <a:endParaRPr lang="en-US" sz="1200" dirty="0">
              <a:solidFill>
                <a:schemeClr val="bg1">
                  <a:lumMod val="50000"/>
                </a:schemeClr>
              </a:solidFill>
            </a:endParaRPr>
          </a:p>
        </p:txBody>
      </p:sp>
      <p:sp>
        <p:nvSpPr>
          <p:cNvPr id="7" name="TextBox 6"/>
          <p:cNvSpPr txBox="1"/>
          <p:nvPr/>
        </p:nvSpPr>
        <p:spPr>
          <a:xfrm>
            <a:off x="2771800" y="1661898"/>
            <a:ext cx="5976664" cy="830997"/>
          </a:xfrm>
          <a:prstGeom prst="rect">
            <a:avLst/>
          </a:prstGeom>
          <a:noFill/>
        </p:spPr>
        <p:txBody>
          <a:bodyPr wrap="square" rtlCol="0">
            <a:spAutoFit/>
          </a:bodyPr>
          <a:lstStyle/>
          <a:p>
            <a:pPr algn="r"/>
            <a:r>
              <a:rPr lang="fa-IR" sz="1600" dirty="0"/>
              <a:t>هنگامی که پیامبر گرامی اسلام صلّی الله علیه و آله و سلّم دیدند نمازگزاری بیهوده، اعضا و جوارحش را حرکت داده و آرامش ندارد، فرمود: این شخص اگر قلبش </a:t>
            </a:r>
            <a:r>
              <a:rPr lang="fa-IR" sz="1600" dirty="0" smtClean="0"/>
              <a:t>خاشع و </a:t>
            </a:r>
            <a:r>
              <a:rPr lang="fa-IR" sz="1600" dirty="0"/>
              <a:t>متوجه خدا بود، اعضا و جوارحش هم آرام و بی حرکت می </a:t>
            </a:r>
            <a:r>
              <a:rPr lang="fa-IR" sz="1600" dirty="0" smtClean="0"/>
              <a:t>بود. </a:t>
            </a:r>
            <a:r>
              <a:rPr lang="fa-IR" sz="1200" dirty="0" smtClean="0">
                <a:solidFill>
                  <a:schemeClr val="bg1">
                    <a:lumMod val="50000"/>
                  </a:schemeClr>
                </a:solidFill>
              </a:rPr>
              <a:t>المحجة </a:t>
            </a:r>
            <a:r>
              <a:rPr lang="fa-IR" sz="1200" dirty="0">
                <a:solidFill>
                  <a:schemeClr val="bg1">
                    <a:lumMod val="50000"/>
                  </a:schemeClr>
                </a:solidFill>
              </a:rPr>
              <a:t>البیضاء، ج۱، </a:t>
            </a:r>
            <a:r>
              <a:rPr lang="fa-IR" sz="1200" dirty="0" smtClean="0">
                <a:solidFill>
                  <a:schemeClr val="bg1">
                    <a:lumMod val="50000"/>
                  </a:schemeClr>
                </a:solidFill>
              </a:rPr>
              <a:t>ص۳۵۵</a:t>
            </a:r>
            <a:endParaRPr lang="en-US" sz="1200" dirty="0">
              <a:solidFill>
                <a:schemeClr val="bg1">
                  <a:lumMod val="50000"/>
                </a:schemeClr>
              </a:solidFill>
            </a:endParaRPr>
          </a:p>
        </p:txBody>
      </p:sp>
      <p:sp>
        <p:nvSpPr>
          <p:cNvPr id="8" name="TextBox 7"/>
          <p:cNvSpPr txBox="1"/>
          <p:nvPr/>
        </p:nvSpPr>
        <p:spPr>
          <a:xfrm>
            <a:off x="2627784" y="2609617"/>
            <a:ext cx="6120680" cy="1077218"/>
          </a:xfrm>
          <a:prstGeom prst="rect">
            <a:avLst/>
          </a:prstGeom>
          <a:noFill/>
        </p:spPr>
        <p:txBody>
          <a:bodyPr wrap="square" rtlCol="0">
            <a:spAutoFit/>
          </a:bodyPr>
          <a:lstStyle/>
          <a:p>
            <a:pPr algn="r"/>
            <a:r>
              <a:rPr lang="fa-IR" sz="1600" dirty="0" smtClean="0"/>
              <a:t>امام باقر علیه السلام: چون </a:t>
            </a:r>
            <a:r>
              <a:rPr lang="fa-IR" sz="1600" dirty="0"/>
              <a:t>به نماز ایستادی پس بر تو باد توجه و حضور قلب، زیرا نماز به مقداری که با توجه خوانده شود قبول است پس با دست و سر و محاسنت بازی نکن و در افکار خود مشغول نشو، ضمن قیام با ادب کامل و بدنی آرام حضور قلب داشته باش و با کسالت و </a:t>
            </a:r>
            <a:r>
              <a:rPr lang="fa-IR" sz="1600" dirty="0" smtClean="0"/>
              <a:t>خواب </a:t>
            </a:r>
            <a:r>
              <a:rPr lang="fa-IR" sz="1600" dirty="0"/>
              <a:t>آلودگی به نماز نایست که خدا نهی کرده </a:t>
            </a:r>
            <a:r>
              <a:rPr lang="fa-IR" sz="1600" dirty="0" smtClean="0"/>
              <a:t>است. </a:t>
            </a:r>
            <a:r>
              <a:rPr lang="fa-IR" sz="1200" dirty="0" smtClean="0">
                <a:solidFill>
                  <a:schemeClr val="bg1">
                    <a:lumMod val="50000"/>
                  </a:schemeClr>
                </a:solidFill>
              </a:rPr>
              <a:t>المحجة </a:t>
            </a:r>
            <a:r>
              <a:rPr lang="fa-IR" sz="1200" dirty="0">
                <a:solidFill>
                  <a:schemeClr val="bg1">
                    <a:lumMod val="50000"/>
                  </a:schemeClr>
                </a:solidFill>
              </a:rPr>
              <a:t>البیضاء، ج۱، </a:t>
            </a:r>
            <a:r>
              <a:rPr lang="fa-IR" sz="1200" dirty="0" smtClean="0">
                <a:solidFill>
                  <a:schemeClr val="bg1">
                    <a:lumMod val="50000"/>
                  </a:schemeClr>
                </a:solidFill>
              </a:rPr>
              <a:t>ص382</a:t>
            </a:r>
            <a:r>
              <a:rPr lang="fa-IR" sz="1600" dirty="0"/>
              <a:t> </a:t>
            </a:r>
            <a:endParaRPr lang="en-US" sz="1600" dirty="0"/>
          </a:p>
        </p:txBody>
      </p:sp>
      <p:sp>
        <p:nvSpPr>
          <p:cNvPr id="9" name="TextBox 8"/>
          <p:cNvSpPr txBox="1"/>
          <p:nvPr/>
        </p:nvSpPr>
        <p:spPr>
          <a:xfrm>
            <a:off x="2771800" y="4077072"/>
            <a:ext cx="5976664" cy="2308324"/>
          </a:xfrm>
          <a:prstGeom prst="rect">
            <a:avLst/>
          </a:prstGeom>
          <a:noFill/>
        </p:spPr>
        <p:txBody>
          <a:bodyPr wrap="square" rtlCol="0">
            <a:spAutoFit/>
          </a:bodyPr>
          <a:lstStyle/>
          <a:p>
            <a:pPr algn="r"/>
            <a:r>
              <a:rPr lang="fa-IR" sz="1600" dirty="0" smtClean="0"/>
              <a:t>آيت </a:t>
            </a:r>
            <a:r>
              <a:rPr lang="fa-IR" sz="1600" dirty="0"/>
              <a:t>الله بهجت رحمة الله </a:t>
            </a:r>
            <a:r>
              <a:rPr lang="fa-IR" sz="1600" dirty="0" smtClean="0"/>
              <a:t>علیه:</a:t>
            </a:r>
            <a:r>
              <a:rPr lang="en-US" sz="1600" dirty="0" smtClean="0"/>
              <a:t> </a:t>
            </a:r>
            <a:endParaRPr lang="fa-IR" sz="1600" dirty="0"/>
          </a:p>
          <a:p>
            <a:pPr algn="r"/>
            <a:r>
              <a:rPr lang="fa-IR" sz="1600" dirty="0" smtClean="0"/>
              <a:t>بعضي </a:t>
            </a:r>
            <a:r>
              <a:rPr lang="fa-IR" sz="1600" dirty="0"/>
              <a:t>ها براي حضور قلب به دنبال اذكار و اوراد و امثال اينها هستند، در حالي كه اين امور فقط الفاظي بيش نيستند . اما عبادت هايي و اموري وجود دارد كه در دسترس ماست و موجب حضور قلب مي شود ، ولي ما قدرش را نمي دانيم . </a:t>
            </a:r>
            <a:endParaRPr lang="fa-IR" sz="1600" dirty="0" smtClean="0"/>
          </a:p>
          <a:p>
            <a:pPr algn="r"/>
            <a:r>
              <a:rPr lang="fa-IR" sz="1600" dirty="0" smtClean="0"/>
              <a:t>مثلا </a:t>
            </a:r>
            <a:r>
              <a:rPr lang="fa-IR" sz="1600" dirty="0"/>
              <a:t>النظر الي وجه العالم عبادة ، النظر الي الكعبة عبادة ، النظر الي المؤمن عبادة و </a:t>
            </a:r>
            <a:r>
              <a:rPr lang="fa-IR" sz="1600" dirty="0" smtClean="0"/>
              <a:t>حتي </a:t>
            </a:r>
            <a:r>
              <a:rPr lang="fa-IR" sz="1600" dirty="0"/>
              <a:t>، النظر الي القرآن </a:t>
            </a:r>
            <a:r>
              <a:rPr lang="fa-IR" sz="1600" dirty="0" smtClean="0"/>
              <a:t>عبادة</a:t>
            </a:r>
            <a:endParaRPr lang="en-US" sz="1600" dirty="0"/>
          </a:p>
          <a:p>
            <a:pPr algn="r"/>
            <a:r>
              <a:rPr lang="fa-IR" sz="1600" dirty="0"/>
              <a:t>قرآن عدل و همطراز امام عصر عجل الله تعالي فرجه است ، پس نظر به قرآن ، عين نظر به امام </a:t>
            </a:r>
            <a:r>
              <a:rPr lang="fa-IR" sz="1600" dirty="0" smtClean="0"/>
              <a:t>عصر(عج) است </a:t>
            </a:r>
            <a:r>
              <a:rPr lang="fa-IR" sz="1600" dirty="0"/>
              <a:t>، و چه وسيله اي براي حضور قلب از تماشاي ولي خدا بهتر و </a:t>
            </a:r>
            <a:r>
              <a:rPr lang="fa-IR" sz="1600" dirty="0" smtClean="0"/>
              <a:t>بالاتر؟</a:t>
            </a:r>
            <a:endParaRPr lang="en-US" sz="1600" dirty="0"/>
          </a:p>
        </p:txBody>
      </p:sp>
    </p:spTree>
    <p:extLst>
      <p:ext uri="{BB962C8B-B14F-4D97-AF65-F5344CB8AC3E}">
        <p14:creationId xmlns:p14="http://schemas.microsoft.com/office/powerpoint/2010/main" val="1142289822"/>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75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125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125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125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059832" y="260648"/>
            <a:ext cx="2592288" cy="369332"/>
          </a:xfrm>
          <a:prstGeom prst="rect">
            <a:avLst/>
          </a:prstGeom>
          <a:noFill/>
        </p:spPr>
        <p:txBody>
          <a:bodyPr wrap="square" rtlCol="0">
            <a:spAutoFit/>
          </a:bodyPr>
          <a:lstStyle/>
          <a:p>
            <a:pPr algn="ctr"/>
            <a:r>
              <a:rPr lang="fa-IR" b="1" dirty="0" smtClean="0">
                <a:solidFill>
                  <a:srgbClr val="66FFFF"/>
                </a:solidFill>
                <a:effectLst>
                  <a:outerShdw blurRad="38100" dist="38100" dir="2700000" algn="tl">
                    <a:srgbClr val="000000">
                      <a:alpha val="43137"/>
                    </a:srgbClr>
                  </a:outerShdw>
                </a:effectLst>
              </a:rPr>
              <a:t>برخی برکات نماز اول وقت:</a:t>
            </a:r>
            <a:endParaRPr lang="en-US" b="1" dirty="0">
              <a:solidFill>
                <a:srgbClr val="66FFFF"/>
              </a:solidFill>
              <a:effectLst>
                <a:outerShdw blurRad="38100" dist="38100" dir="2700000" algn="tl">
                  <a:srgbClr val="000000">
                    <a:alpha val="43137"/>
                  </a:srgbClr>
                </a:outerShdw>
              </a:effectLst>
            </a:endParaRPr>
          </a:p>
        </p:txBody>
      </p:sp>
      <p:sp>
        <p:nvSpPr>
          <p:cNvPr id="3" name="TextBox 2"/>
          <p:cNvSpPr txBox="1"/>
          <p:nvPr/>
        </p:nvSpPr>
        <p:spPr>
          <a:xfrm>
            <a:off x="467544" y="836712"/>
            <a:ext cx="8136904" cy="954107"/>
          </a:xfrm>
          <a:prstGeom prst="rect">
            <a:avLst/>
          </a:prstGeom>
          <a:noFill/>
        </p:spPr>
        <p:txBody>
          <a:bodyPr wrap="square" rtlCol="0">
            <a:spAutoFit/>
          </a:bodyPr>
          <a:lstStyle/>
          <a:p>
            <a:pPr algn="r"/>
            <a:r>
              <a:rPr lang="fa-IR" sz="1400" b="1" dirty="0">
                <a:solidFill>
                  <a:schemeClr val="bg1"/>
                </a:solidFill>
              </a:rPr>
              <a:t>برطرف شدن گرفتاری و ناراحتی:</a:t>
            </a:r>
          </a:p>
          <a:p>
            <a:pPr algn="r"/>
            <a:r>
              <a:rPr lang="fa-IR" sz="1400" dirty="0"/>
              <a:t>پیامبر </a:t>
            </a:r>
            <a:r>
              <a:rPr lang="fa-IR" sz="1400" dirty="0" smtClean="0"/>
              <a:t>اكرم (</a:t>
            </a:r>
            <a:r>
              <a:rPr lang="fa-IR" sz="1400" dirty="0"/>
              <a:t>ص) فرمودند</a:t>
            </a:r>
            <a:r>
              <a:rPr lang="fa-IR" sz="1400" dirty="0" smtClean="0"/>
              <a:t>: بنده </a:t>
            </a:r>
            <a:r>
              <a:rPr lang="fa-IR" sz="1400" dirty="0"/>
              <a:t>ای نیست كه به وقت های نماز </a:t>
            </a:r>
            <a:r>
              <a:rPr lang="fa-IR" sz="1400" dirty="0" smtClean="0"/>
              <a:t>وجاهای </a:t>
            </a:r>
            <a:r>
              <a:rPr lang="fa-IR" sz="1400" dirty="0"/>
              <a:t>خورشید اهمیت بدهد، مگر این كه من سه چیز را برای او </a:t>
            </a:r>
            <a:r>
              <a:rPr lang="fa-IR" sz="1400" dirty="0" smtClean="0"/>
              <a:t>ضمانت می </a:t>
            </a:r>
            <a:r>
              <a:rPr lang="fa-IR" sz="1400" dirty="0"/>
              <a:t>كنم: برطرف شدن گرفتاری ها و ناراحتی ها، آسایش و خوشی به هنگام مردن و نجات از آتش</a:t>
            </a:r>
            <a:r>
              <a:rPr lang="fa-IR" sz="1400" dirty="0" smtClean="0"/>
              <a:t>. </a:t>
            </a:r>
            <a:r>
              <a:rPr lang="fa-IR" sz="1200" dirty="0">
                <a:solidFill>
                  <a:schemeClr val="accent1">
                    <a:lumMod val="75000"/>
                  </a:schemeClr>
                </a:solidFill>
              </a:rPr>
              <a:t>سفینه البحار،ج 2، ص </a:t>
            </a:r>
            <a:r>
              <a:rPr lang="fa-IR" sz="1200" dirty="0" smtClean="0">
                <a:solidFill>
                  <a:schemeClr val="accent1">
                    <a:lumMod val="75000"/>
                  </a:schemeClr>
                </a:solidFill>
              </a:rPr>
              <a:t>42</a:t>
            </a:r>
            <a:endParaRPr lang="fa-IR" sz="1200" dirty="0">
              <a:solidFill>
                <a:schemeClr val="accent1">
                  <a:lumMod val="75000"/>
                </a:schemeClr>
              </a:solidFill>
            </a:endParaRPr>
          </a:p>
          <a:p>
            <a:pPr algn="r"/>
            <a:endParaRPr lang="en-US" sz="1400" dirty="0"/>
          </a:p>
        </p:txBody>
      </p:sp>
      <p:sp>
        <p:nvSpPr>
          <p:cNvPr id="5" name="TextBox 4"/>
          <p:cNvSpPr txBox="1"/>
          <p:nvPr/>
        </p:nvSpPr>
        <p:spPr>
          <a:xfrm>
            <a:off x="503548" y="1700808"/>
            <a:ext cx="8136904" cy="954107"/>
          </a:xfrm>
          <a:prstGeom prst="rect">
            <a:avLst/>
          </a:prstGeom>
          <a:noFill/>
        </p:spPr>
        <p:txBody>
          <a:bodyPr wrap="square" rtlCol="0">
            <a:spAutoFit/>
          </a:bodyPr>
          <a:lstStyle/>
          <a:p>
            <a:pPr algn="r"/>
            <a:r>
              <a:rPr lang="fa-IR" sz="1400" b="1" dirty="0">
                <a:solidFill>
                  <a:schemeClr val="bg1"/>
                </a:solidFill>
              </a:rPr>
              <a:t>خشنودی خداوند:</a:t>
            </a:r>
          </a:p>
          <a:p>
            <a:pPr algn="r"/>
            <a:r>
              <a:rPr lang="fa-IR" sz="1400" dirty="0"/>
              <a:t>امام صادق(ع) می فرمایند: اول وقت، خشنودی خداست و آخر آن، عفو خداست، و عفو نمی باشد مگر از جهت گناه</a:t>
            </a:r>
            <a:r>
              <a:rPr lang="fa-IR" sz="1400" dirty="0" smtClean="0"/>
              <a:t>. و </a:t>
            </a:r>
            <a:r>
              <a:rPr lang="fa-IR" sz="1400" dirty="0"/>
              <a:t>در مقابل، تأخیر نماز موجب خشم خداست چرا كه پیامبر اكرم(ص) به حضرت علی(ع) فرمودند: </a:t>
            </a:r>
            <a:r>
              <a:rPr lang="fa-IR" sz="1400" dirty="0" smtClean="0"/>
              <a:t>نماز </a:t>
            </a:r>
            <a:r>
              <a:rPr lang="fa-IR" sz="1400" dirty="0"/>
              <a:t>را با وضوی كامل و شاداب در وقتش به جای آور كه </a:t>
            </a:r>
            <a:r>
              <a:rPr lang="fa-IR" sz="1400" dirty="0" smtClean="0"/>
              <a:t>تأخیر </a:t>
            </a:r>
            <a:r>
              <a:rPr lang="fa-IR" sz="1400" dirty="0"/>
              <a:t>انداختن نماز بدون جهت، باعث غضب پروردگار </a:t>
            </a:r>
            <a:r>
              <a:rPr lang="fa-IR" sz="1400" dirty="0" smtClean="0"/>
              <a:t>است. </a:t>
            </a:r>
            <a:r>
              <a:rPr lang="fa-IR" sz="1200" dirty="0">
                <a:solidFill>
                  <a:schemeClr val="accent1">
                    <a:lumMod val="75000"/>
                  </a:schemeClr>
                </a:solidFill>
              </a:rPr>
              <a:t>وسائل الشیعه، ج3، ص 90</a:t>
            </a:r>
          </a:p>
        </p:txBody>
      </p:sp>
      <p:sp>
        <p:nvSpPr>
          <p:cNvPr id="6" name="TextBox 5"/>
          <p:cNvSpPr txBox="1"/>
          <p:nvPr/>
        </p:nvSpPr>
        <p:spPr>
          <a:xfrm>
            <a:off x="395536" y="2996952"/>
            <a:ext cx="4248472" cy="1169551"/>
          </a:xfrm>
          <a:prstGeom prst="rect">
            <a:avLst/>
          </a:prstGeom>
          <a:noFill/>
        </p:spPr>
        <p:txBody>
          <a:bodyPr wrap="square" rtlCol="0">
            <a:spAutoFit/>
          </a:bodyPr>
          <a:lstStyle/>
          <a:p>
            <a:pPr algn="r"/>
            <a:r>
              <a:rPr lang="fa-IR" sz="1400" b="1" dirty="0">
                <a:solidFill>
                  <a:schemeClr val="bg1"/>
                </a:solidFill>
              </a:rPr>
              <a:t>در امان بودن از بلاهای آسمانی:</a:t>
            </a:r>
          </a:p>
          <a:p>
            <a:pPr algn="r"/>
            <a:r>
              <a:rPr lang="fa-IR" sz="1400" dirty="0" smtClean="0"/>
              <a:t>پیامبر </a:t>
            </a:r>
            <a:r>
              <a:rPr lang="fa-IR" sz="1400" dirty="0"/>
              <a:t>خدا(ص) فرمود:هنگامی كه خداوند از آسمان آفتی بفرستد، سه گروه از آن، در امان می مانند: حاملان قرآن، رعایت كنندگان خورشید یعنی كسانی كه وقت های نماز را محافظت می كنند و كسانی كه مساجد </a:t>
            </a:r>
            <a:r>
              <a:rPr lang="fa-IR" sz="1400" dirty="0" smtClean="0"/>
              <a:t>را </a:t>
            </a:r>
            <a:r>
              <a:rPr lang="fa-IR" sz="1400" dirty="0"/>
              <a:t>آباد می </a:t>
            </a:r>
            <a:r>
              <a:rPr lang="fa-IR" sz="1400" dirty="0" smtClean="0"/>
              <a:t>نمایند. </a:t>
            </a:r>
            <a:r>
              <a:rPr lang="fa-IR" sz="1200" dirty="0">
                <a:solidFill>
                  <a:schemeClr val="accent1">
                    <a:lumMod val="75000"/>
                  </a:schemeClr>
                </a:solidFill>
              </a:rPr>
              <a:t>الصلاة فی الكتاب و السنة، ج 1، ص 329</a:t>
            </a:r>
            <a:endParaRPr lang="en-US" sz="1200" dirty="0">
              <a:solidFill>
                <a:schemeClr val="accent1">
                  <a:lumMod val="75000"/>
                </a:schemeClr>
              </a:solidFill>
            </a:endParaRPr>
          </a:p>
        </p:txBody>
      </p:sp>
      <p:sp>
        <p:nvSpPr>
          <p:cNvPr id="8" name="TextBox 7"/>
          <p:cNvSpPr txBox="1"/>
          <p:nvPr/>
        </p:nvSpPr>
        <p:spPr>
          <a:xfrm>
            <a:off x="611560" y="4509120"/>
            <a:ext cx="3924436" cy="1661993"/>
          </a:xfrm>
          <a:prstGeom prst="rect">
            <a:avLst/>
          </a:prstGeom>
          <a:noFill/>
        </p:spPr>
        <p:txBody>
          <a:bodyPr wrap="square" rtlCol="0">
            <a:spAutoFit/>
          </a:bodyPr>
          <a:lstStyle/>
          <a:p>
            <a:pPr algn="r"/>
            <a:r>
              <a:rPr lang="fa-IR" sz="1400" b="1" dirty="0">
                <a:solidFill>
                  <a:schemeClr val="bg1"/>
                </a:solidFill>
              </a:rPr>
              <a:t> ورود به بهشت و دوری از جهنم:</a:t>
            </a:r>
          </a:p>
          <a:p>
            <a:pPr algn="r"/>
            <a:r>
              <a:rPr lang="fa-IR" sz="1400" dirty="0"/>
              <a:t>امام محمد باقر(ع) می </a:t>
            </a:r>
            <a:r>
              <a:rPr lang="fa-IR" sz="1400" dirty="0" smtClean="0"/>
              <a:t>فرمایند:هر </a:t>
            </a:r>
            <a:r>
              <a:rPr lang="fa-IR" sz="1400" dirty="0"/>
              <a:t>كس نماز واجب را در حالی كه عارف به حق آن است در وقتش بخواند، به گونه ای كه چیزی دیگر را بر آن ترجیح ندهد، خداوند برای وی برائت از جهنم می نویسد كه او را عذاب نكند، و كسی كه درغیر وقتش به جا آورد در حالی كه چیزی دیگر را بر آن ترجیح دهد، خداوند می تواند او را ببخشد یا عذابش </a:t>
            </a:r>
            <a:r>
              <a:rPr lang="fa-IR" sz="1400" dirty="0" smtClean="0"/>
              <a:t>كند. </a:t>
            </a:r>
            <a:r>
              <a:rPr lang="fa-IR" sz="1200" dirty="0">
                <a:solidFill>
                  <a:schemeClr val="accent1">
                    <a:lumMod val="75000"/>
                  </a:schemeClr>
                </a:solidFill>
              </a:rPr>
              <a:t>وسائل الشیعه، ج 3، ص 81</a:t>
            </a:r>
            <a:endParaRPr lang="en-US" sz="1200" dirty="0">
              <a:solidFill>
                <a:schemeClr val="accent1">
                  <a:lumMod val="75000"/>
                </a:schemeClr>
              </a:solidFill>
            </a:endParaRPr>
          </a:p>
        </p:txBody>
      </p:sp>
    </p:spTree>
    <p:extLst>
      <p:ext uri="{BB962C8B-B14F-4D97-AF65-F5344CB8AC3E}">
        <p14:creationId xmlns:p14="http://schemas.microsoft.com/office/powerpoint/2010/main" val="78001610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760</TotalTime>
  <Words>1263</Words>
  <Application>Microsoft Office PowerPoint</Application>
  <PresentationFormat>On-screen Show (4:3)</PresentationFormat>
  <Paragraphs>75</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khoooone</dc:creator>
  <cp:lastModifiedBy>site</cp:lastModifiedBy>
  <cp:revision>61</cp:revision>
  <dcterms:created xsi:type="dcterms:W3CDTF">2013-12-18T11:22:30Z</dcterms:created>
  <dcterms:modified xsi:type="dcterms:W3CDTF">2014-09-07T11:28:13Z</dcterms:modified>
</cp:coreProperties>
</file>