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bookmarkIdSeed="4">
  <p:sldMasterIdLst>
    <p:sldMasterId id="2147483660" r:id="rId1"/>
  </p:sldMasterIdLst>
  <p:sldIdLst>
    <p:sldId id="268" r:id="rId2"/>
    <p:sldId id="271" r:id="rId3"/>
    <p:sldId id="265" r:id="rId4"/>
    <p:sldId id="267" r:id="rId5"/>
    <p:sldId id="269" r:id="rId6"/>
    <p:sldId id="270" r:id="rId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70" d="100"/>
          <a:sy n="70" d="100"/>
        </p:scale>
        <p:origin x="-1164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30AFD-BB64-4855-BB0C-CC1F4E7CBC98}" type="datetimeFigureOut">
              <a:rPr lang="fa-IR" smtClean="0"/>
              <a:pPr/>
              <a:t>1433/08/13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293F-6EEC-4B9C-9A44-EC9BA67201B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30AFD-BB64-4855-BB0C-CC1F4E7CBC98}" type="datetimeFigureOut">
              <a:rPr lang="fa-IR" smtClean="0"/>
              <a:pPr/>
              <a:t>1433/08/13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293F-6EEC-4B9C-9A44-EC9BA67201B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30AFD-BB64-4855-BB0C-CC1F4E7CBC98}" type="datetimeFigureOut">
              <a:rPr lang="fa-IR" smtClean="0"/>
              <a:pPr/>
              <a:t>1433/08/13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293F-6EEC-4B9C-9A44-EC9BA67201B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30AFD-BB64-4855-BB0C-CC1F4E7CBC98}" type="datetimeFigureOut">
              <a:rPr lang="fa-IR" smtClean="0"/>
              <a:pPr/>
              <a:t>1433/08/13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293F-6EEC-4B9C-9A44-EC9BA67201B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30AFD-BB64-4855-BB0C-CC1F4E7CBC98}" type="datetimeFigureOut">
              <a:rPr lang="fa-IR" smtClean="0"/>
              <a:pPr/>
              <a:t>1433/08/13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293F-6EEC-4B9C-9A44-EC9BA67201B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30AFD-BB64-4855-BB0C-CC1F4E7CBC98}" type="datetimeFigureOut">
              <a:rPr lang="fa-IR" smtClean="0"/>
              <a:pPr/>
              <a:t>1433/08/13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293F-6EEC-4B9C-9A44-EC9BA67201B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30AFD-BB64-4855-BB0C-CC1F4E7CBC98}" type="datetimeFigureOut">
              <a:rPr lang="fa-IR" smtClean="0"/>
              <a:pPr/>
              <a:t>1433/08/13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293F-6EEC-4B9C-9A44-EC9BA67201B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30AFD-BB64-4855-BB0C-CC1F4E7CBC98}" type="datetimeFigureOut">
              <a:rPr lang="fa-IR" smtClean="0"/>
              <a:pPr/>
              <a:t>1433/08/13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293F-6EEC-4B9C-9A44-EC9BA67201B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30AFD-BB64-4855-BB0C-CC1F4E7CBC98}" type="datetimeFigureOut">
              <a:rPr lang="fa-IR" smtClean="0"/>
              <a:pPr/>
              <a:t>1433/08/13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293F-6EEC-4B9C-9A44-EC9BA67201B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30AFD-BB64-4855-BB0C-CC1F4E7CBC98}" type="datetimeFigureOut">
              <a:rPr lang="fa-IR" smtClean="0"/>
              <a:pPr/>
              <a:t>1433/08/13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293F-6EEC-4B9C-9A44-EC9BA67201B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30AFD-BB64-4855-BB0C-CC1F4E7CBC98}" type="datetimeFigureOut">
              <a:rPr lang="fa-IR" smtClean="0"/>
              <a:pPr/>
              <a:t>1433/08/13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7CB293F-6EEC-4B9C-9A44-EC9BA67201B7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BC30AFD-BB64-4855-BB0C-CC1F4E7CBC98}" type="datetimeFigureOut">
              <a:rPr lang="fa-IR" smtClean="0"/>
              <a:pPr/>
              <a:t>1433/08/13</a:t>
            </a:fld>
            <a:endParaRPr lang="fa-I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7CB293F-6EEC-4B9C-9A44-EC9BA67201B7}" type="slidenum">
              <a:rPr lang="fa-IR" smtClean="0"/>
              <a:pPr/>
              <a:t>‹#›</a:t>
            </a:fld>
            <a:endParaRPr lang="fa-I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a-IR"/>
          </a:p>
        </p:txBody>
      </p:sp>
      <p:sp>
        <p:nvSpPr>
          <p:cNvPr id="2049" name="Text Box 2"/>
          <p:cNvSpPr txBox="1">
            <a:spLocks noChangeArrowheads="1"/>
          </p:cNvSpPr>
          <p:nvPr/>
        </p:nvSpPr>
        <p:spPr bwMode="auto">
          <a:xfrm>
            <a:off x="2000232" y="2000240"/>
            <a:ext cx="5140325" cy="33575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B Mitra" pitchFamily="2" charset="-78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66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B Titr" pitchFamily="2" charset="-78"/>
              </a:rPr>
              <a:t>اخلاق آسمانی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Mitra" pitchFamily="2" charset="-78"/>
              </a:rPr>
              <a:t>درسنامه </a:t>
            </a:r>
            <a:endParaRPr kumimoji="0" lang="fa-I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5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B Mitra" pitchFamily="2" charset="-78"/>
              </a:rPr>
              <a:t>سوره حجرات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85918" y="1000108"/>
            <a:ext cx="54292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B Mitra" pitchFamily="2" charset="-78"/>
              </a:rPr>
              <a:t>ماه مبارک رمضان </a:t>
            </a:r>
            <a:r>
              <a:rPr kumimoji="0" lang="fa-IR" sz="44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B Mitra" pitchFamily="2" charset="-78"/>
              </a:rPr>
              <a:t>سال 91</a:t>
            </a:r>
            <a:endParaRPr kumimoji="0" lang="en-US" sz="2000" b="0" i="0" u="none" strike="noStrike" cap="none" normalizeH="0" baseline="0" dirty="0" smtClean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9" name="Picture 5" descr="BESM1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7663" y="944563"/>
            <a:ext cx="844867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5872685"/>
      </p:ext>
    </p:extLst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42844" y="251840"/>
            <a:ext cx="8786874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 Mitra" pitchFamily="2" charset="-78"/>
              <a:ea typeface="Calibri" pitchFamily="34" charset="0"/>
              <a:cs typeface="B Titr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009900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آموزش مفاهیم سوره مبارک حجرات در 12 جلسه جهت تدریس در ماه مبارک رمضان پیش بینی شده است.</a:t>
            </a:r>
            <a:endParaRPr kumimoji="0" lang="en-US" sz="1400" b="0" i="0" u="none" strike="noStrike" cap="none" normalizeH="0" baseline="0" dirty="0" smtClean="0">
              <a:ln>
                <a:solidFill>
                  <a:sysClr val="windowText" lastClr="000000"/>
                </a:solidFill>
              </a:ln>
              <a:solidFill>
                <a:srgbClr val="009900"/>
              </a:solidFill>
              <a:effectLst/>
              <a:latin typeface="Arial" pitchFamily="34" charset="0"/>
              <a:cs typeface="B Titr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مطالب هر جلسه درس به صورت ذیل می باشد: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الف) متن آیه مبارک و ترجمه آن</a:t>
            </a:r>
            <a:endParaRPr kumimoji="0" lang="en-US" sz="1600" b="0" i="0" u="none" strike="noStrike" cap="none" normalizeH="0" baseline="0" dirty="0" smtClean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effectLst/>
              <a:latin typeface="Arial" pitchFamily="34" charset="0"/>
              <a:cs typeface="B Titr" pitchFamily="2" charset="-78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fa-IR" sz="2000" b="0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ب) شأن نزول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fa-IR" sz="2000" b="0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 ج)نکته های </a:t>
            </a: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تفسیری و پیام های آیه با رویکرد کاربردی وسازمانی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د) برگي از دفتر تاريخ و نمونه‌هاي عینی 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ه) مفهوم واژگان اصلی ومهم </a:t>
            </a:r>
            <a:endParaRPr kumimoji="0" lang="en-US" sz="1600" b="0" i="0" u="none" strike="noStrike" cap="none" normalizeH="0" baseline="0" dirty="0" smtClean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effectLst/>
              <a:latin typeface="Arial" pitchFamily="34" charset="0"/>
              <a:cs typeface="B Titr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0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و)نکات مهم  ادبی و اعرابی </a:t>
            </a:r>
            <a:endParaRPr kumimoji="0" lang="en-US" sz="1600" b="0" i="0" u="none" strike="noStrike" cap="none" normalizeH="0" baseline="0" dirty="0" smtClean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effectLst/>
              <a:latin typeface="Arial" pitchFamily="34" charset="0"/>
              <a:cs typeface="B Titr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در تبیین معارف و مفاهیم این سوره از منابع ذیل استفاده شده است: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Titr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تفسیر سوره نور 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 Mitra"/>
                <a:ea typeface="Calibri" pitchFamily="34" charset="0"/>
                <a:cs typeface="B Titr" pitchFamily="2" charset="-78"/>
              </a:rPr>
              <a:t>–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 حجه الاسلام محسن قرائتی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B Titr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تفسیر سوره حجرات – سید رضا صدر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نور مبین ج1 و2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 فرهنگ لغت معجم الوسیط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B Titr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 Mitra" pitchFamily="2" charset="-78"/>
                <a:ea typeface="Calibri" pitchFamily="34" charset="0"/>
                <a:cs typeface="B Titr" pitchFamily="2" charset="-78"/>
              </a:rPr>
              <a:t>اعراب قرآن بهجت عبدالواحد صالح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428604"/>
            <a:ext cx="8572560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عناوین دروس سوره مبارکه حجرات</a:t>
            </a:r>
            <a:endParaRPr lang="fa-IR" sz="2000" dirty="0" smtClean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latin typeface="B Mitra" pitchFamily="2" charset="-78"/>
              <a:ea typeface="Calibri" pitchFamily="34" charset="0"/>
              <a:cs typeface="B Titr" pitchFamily="2" charset="-78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درس اول: </a:t>
            </a: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پيروي از خدا و رسول خدا(ص)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درس دوم: </a:t>
            </a: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آداب حضور در پيشگاه پيامبر(ص)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درس سوم: </a:t>
            </a: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تحقيق در اخبار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درس چهارم: </a:t>
            </a: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ايمان محبوب دل‌ها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درس پنجم: </a:t>
            </a: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اصلاح بين مؤمنان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درس ششم: </a:t>
            </a: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برادري اسلامي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درس هفتم: </a:t>
            </a: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اخلاق اجتماعي (1)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درس هشتم: </a:t>
            </a: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اخلاق اجتماعي (2)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درس نهم: </a:t>
            </a: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تقوا، ارزش برتر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درس دهم: </a:t>
            </a: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اسلام و ايمان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درس يازدهم: </a:t>
            </a: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شاخصه‌هاي ايمان راستين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درس دوازدهم: </a:t>
            </a: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B Mitra" pitchFamily="2" charset="-78"/>
                <a:ea typeface="Calibri" pitchFamily="34" charset="0"/>
                <a:cs typeface="B Titr" pitchFamily="2" charset="-78"/>
              </a:rPr>
              <a:t>ايمان، نعمت بزرگ</a:t>
            </a:r>
            <a:endParaRPr lang="fa-IR" sz="1600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B Mitra" pitchFamily="2" charset="-78"/>
              <a:ea typeface="Calibri" pitchFamily="34" charset="0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06" y="214290"/>
            <a:ext cx="8929718" cy="66171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cs typeface="B Titr" pitchFamily="2" charset="-78"/>
              </a:rPr>
              <a:t>معرفي سوره مبارکه حجرات</a:t>
            </a:r>
            <a:endParaRPr lang="en-US" sz="3200" b="1" i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cs typeface="B Titr" pitchFamily="2" charset="-78"/>
            </a:endParaRPr>
          </a:p>
          <a:p>
            <a:r>
              <a:rPr lang="fa-IR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cs typeface="B Titr" pitchFamily="2" charset="-78"/>
              </a:rPr>
              <a:t>1. اين سوره در مدينه نازل شده و داراي هجده آيه مي‌باشد و به نام سوره «حجرات» يا سوره «آداب و اخلاق» ناميده شده است.</a:t>
            </a:r>
            <a:endParaRPr lang="en-US" sz="2800" dirty="0" smtClean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cs typeface="B Titr" pitchFamily="2" charset="-78"/>
            </a:endParaRPr>
          </a:p>
          <a:p>
            <a:r>
              <a:rPr lang="fa-IR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cs typeface="B Titr" pitchFamily="2" charset="-78"/>
              </a:rPr>
              <a:t>2. «حجرات» جمع «حجره» است و چون در اين سوره نام حجره‌هاي پيامبر اکرم (که بسيار ساده و از گل و سقف آن از چوب و شاخه‌هاي خرما بود) برده شد، اين سوره حجرات ناميده شده است.</a:t>
            </a:r>
            <a:endParaRPr lang="en-US" sz="2800" dirty="0" smtClean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cs typeface="B Titr" pitchFamily="2" charset="-78"/>
            </a:endParaRPr>
          </a:p>
          <a:p>
            <a:r>
              <a:rPr lang="fa-IR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cs typeface="B Titr" pitchFamily="2" charset="-78"/>
              </a:rPr>
              <a:t>محتواي کلي سوره عبارت است از:</a:t>
            </a:r>
            <a:endParaRPr lang="en-US" sz="2800" dirty="0" smtClean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cs typeface="B Titr" pitchFamily="2" charset="-78"/>
            </a:endParaRPr>
          </a:p>
          <a:p>
            <a:r>
              <a:rPr lang="fa-IR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cs typeface="B Titr" pitchFamily="2" charset="-78"/>
              </a:rPr>
              <a:t>1. تبعيت از پيامبر و پيشي نگرفتن از ايشان و آداب برخورد با آن حضرت و هشدار به کساني که در حضور حضرت رعايت ادب را نمي‌کنند.</a:t>
            </a:r>
            <a:endParaRPr lang="en-US" sz="2800" dirty="0" smtClean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cs typeface="B Titr" pitchFamily="2" charset="-78"/>
            </a:endParaRPr>
          </a:p>
          <a:p>
            <a:r>
              <a:rPr lang="fa-IR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cs typeface="B Titr" pitchFamily="2" charset="-78"/>
              </a:rPr>
              <a:t>2. نهي از مسخره کردن ، نام بد نهادن، سوءظن، تجسس و غيبت که در جامعه ايماني ممنوع و حرام است.</a:t>
            </a:r>
            <a:endParaRPr lang="en-US" sz="2800" dirty="0" smtClean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cs typeface="B Titr" pitchFamily="2" charset="-78"/>
            </a:endParaRPr>
          </a:p>
          <a:p>
            <a:r>
              <a:rPr lang="fa-IR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cs typeface="B Titr" pitchFamily="2" charset="-78"/>
              </a:rPr>
              <a:t>3. توصيه به اخوت و برادري، دستور اصلاح، بسيج عمومي بر ضد ياغي، ميانجي‌گري عادلانه، تحقيق درباره خبرهاي رسيده از افراد مشکوک و تعيين ملاک برتري که در يک جامعه ايماني لازم است.</a:t>
            </a:r>
            <a:endParaRPr lang="en-US" sz="2800" dirty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06" y="642918"/>
            <a:ext cx="8929718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cs typeface="B Titr" pitchFamily="2" charset="-78"/>
              </a:rPr>
              <a:t>4. بيان محور جامعه كه قسط و عدل است و بيان درجات مسلمين و مؤمنين و ملاک ارزشها، تقوي و آنچه محبوب است، ايمان و آنچه مورد تنفر است، که کفر و فسق و گناه مي‌باشد.</a:t>
            </a:r>
            <a:endParaRPr lang="en-US" sz="2400" dirty="0" smtClean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cs typeface="B Titr" pitchFamily="2" charset="-78"/>
            </a:endParaRPr>
          </a:p>
          <a:p>
            <a:r>
              <a:rPr lang="fa-IR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cs typeface="B Titr" pitchFamily="2" charset="-78"/>
              </a:rPr>
              <a:t>5. بيان اينكه جامعه ايماني، وام‌دار خدا و عاشق پيامبراست که واسطه هدايت او شده و هرگز ايمان خود را منتي بر خدا و رسول نمي‌داند.</a:t>
            </a:r>
            <a:endParaRPr lang="en-US" sz="2400" dirty="0" smtClean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cs typeface="B Titr" pitchFamily="2" charset="-78"/>
            </a:endParaRPr>
          </a:p>
          <a:p>
            <a:r>
              <a:rPr lang="fa-IR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cs typeface="B Titr" pitchFamily="2" charset="-78"/>
              </a:rPr>
              <a:t>6. تاكيد بر اينكه در جامعه ايماني، مردم بايد تابع محض رهبر و ولي باشند و هرگز از پيروي و اجراي فرامين او سرپيچي نکنند.</a:t>
            </a:r>
            <a:endParaRPr lang="en-US" sz="2400" dirty="0" smtClean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cs typeface="B Titr" pitchFamily="2" charset="-78"/>
            </a:endParaRPr>
          </a:p>
          <a:p>
            <a:r>
              <a:rPr lang="fa-IR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cs typeface="B Titr" pitchFamily="2" charset="-78"/>
              </a:rPr>
              <a:t>7. اُخوّت و برادري، دستور اصلاح بين گروههاي متخاصم، بسيج عمومي بر ضد ياغي، ميانجي‌گري عادلانه، تحقيق درباره خبرهاي رسيده از افراد مشكوك و تعيين ملاك برتري كه در يك جامعه ايماني لازم است.</a:t>
            </a:r>
            <a:endParaRPr lang="en-US" sz="2400" dirty="0" smtClean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cs typeface="B Titr" pitchFamily="2" charset="-78"/>
            </a:endParaRPr>
          </a:p>
          <a:p>
            <a:r>
              <a:rPr lang="fa-IR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cs typeface="B Titr" pitchFamily="2" charset="-78"/>
              </a:rPr>
              <a:t>8 . نکتة حايز اهميت در اين سوره ارتباط دادن آداب فردي، سياسي و اجتماعي و تلفيق آنها با يکديگر است. به طوري که مؤمن واقعي ابتدا از ولي و امام خود پيروي و اطاعت محض دارد و بر اين اساس در جامعه ايماني آداب اجتماعي را رعايت مي‌کند و خود را به گوهر تقوي مي‌آرايد. سپس در زمره مؤمنان و صادقان قرار مي‌گيرد بدون اينکه در اين کار بر کسي منت نهد.</a:t>
            </a:r>
            <a:endParaRPr lang="en-US" sz="2400" dirty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127</TotalTime>
  <Words>411</Words>
  <Application>Microsoft Office PowerPoint</Application>
  <PresentationFormat>On-screen Show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ali</cp:lastModifiedBy>
  <cp:revision>44</cp:revision>
  <dcterms:created xsi:type="dcterms:W3CDTF">2012-04-10T07:28:55Z</dcterms:created>
  <dcterms:modified xsi:type="dcterms:W3CDTF">2012-07-02T12:32:31Z</dcterms:modified>
</cp:coreProperties>
</file>